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336" r:id="rId2"/>
    <p:sldId id="342" r:id="rId3"/>
    <p:sldId id="353" r:id="rId4"/>
    <p:sldId id="354"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25A"/>
    <a:srgbClr val="002F6C"/>
    <a:srgbClr val="E7E7E5"/>
    <a:srgbClr val="D9D7D3"/>
    <a:srgbClr val="0067B9"/>
    <a:srgbClr val="635C5B"/>
    <a:srgbClr val="CFCDC9"/>
    <a:srgbClr val="BA0C2F"/>
    <a:srgbClr val="FFFFFF"/>
    <a:srgbClr val="6C64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8" autoAdjust="0"/>
    <p:restoredTop sz="50000" autoAdjust="0"/>
  </p:normalViewPr>
  <p:slideViewPr>
    <p:cSldViewPr snapToGrid="0">
      <p:cViewPr varScale="1">
        <p:scale>
          <a:sx n="94" d="100"/>
          <a:sy n="94" d="100"/>
        </p:scale>
        <p:origin x="792" y="90"/>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79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685799" y="1146874"/>
            <a:ext cx="8031997" cy="1030198"/>
          </a:xfrm>
          <a:noFill/>
          <a:effectLst/>
        </p:spPr>
        <p:txBody>
          <a:bodyPr anchor="b" anchorCtr="0">
            <a:normAutofit/>
          </a:bodyPr>
          <a:lstStyle>
            <a:lvl1pPr>
              <a:lnSpc>
                <a:spcPct val="90000"/>
              </a:lnSpc>
              <a:defRPr sz="3200">
                <a:ln>
                  <a:noFill/>
                </a:ln>
                <a:solidFill>
                  <a:schemeClr val="tx2"/>
                </a:solidFill>
                <a:effectLst/>
              </a:defRPr>
            </a:lvl1pPr>
          </a:lstStyle>
          <a:p>
            <a:r>
              <a:rPr lang="en-US" dirty="0"/>
              <a:t>CLICK TO EDIT MASTER TITLE STYLE</a:t>
            </a:r>
          </a:p>
        </p:txBody>
      </p:sp>
      <p:sp>
        <p:nvSpPr>
          <p:cNvPr id="13" name="Subtitle 2"/>
          <p:cNvSpPr>
            <a:spLocks noGrp="1"/>
          </p:cNvSpPr>
          <p:nvPr>
            <p:ph type="subTitle" idx="1" hasCustomPrompt="1"/>
          </p:nvPr>
        </p:nvSpPr>
        <p:spPr>
          <a:xfrm>
            <a:off x="685799" y="2221423"/>
            <a:ext cx="8024247" cy="823554"/>
          </a:xfrm>
          <a:noFill/>
          <a:effectLst/>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8621" y="303573"/>
            <a:ext cx="1842837" cy="57633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4658" y="363491"/>
            <a:ext cx="1607094" cy="479728"/>
          </a:xfrm>
          <a:prstGeom prst="rect">
            <a:avLst/>
          </a:prstGeom>
        </p:spPr>
      </p:pic>
    </p:spTree>
    <p:extLst>
      <p:ext uri="{BB962C8B-B14F-4D97-AF65-F5344CB8AC3E}">
        <p14:creationId xmlns:p14="http://schemas.microsoft.com/office/powerpoint/2010/main" val="3883077222"/>
      </p:ext>
    </p:extLst>
  </p:cSld>
  <p:clrMapOvr>
    <a:masterClrMapping/>
  </p:clrMapOvr>
  <p:extLst mod="1">
    <p:ext uri="{DCECCB84-F9BA-43D5-87BE-67443E8EF086}">
      <p15:sldGuideLst xmlns:p15="http://schemas.microsoft.com/office/powerpoint/2012/main">
        <p15:guide id="2" pos="30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8" name="Rectangle 7"/>
          <p:cNvSpPr/>
          <p:nvPr userDrawn="1"/>
        </p:nvSpPr>
        <p:spPr>
          <a:xfrm>
            <a:off x="162128" y="159548"/>
            <a:ext cx="8832715" cy="6543473"/>
          </a:xfrm>
          <a:prstGeom prst="rect">
            <a:avLst/>
          </a:prstGeom>
          <a:solidFill>
            <a:srgbClr val="E7E7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86104" y="103762"/>
            <a:ext cx="7772400" cy="881973"/>
          </a:xfrm>
        </p:spPr>
        <p:txBody>
          <a:bodyPr anchor="b" anchorCtr="0">
            <a:noAutofit/>
          </a:bodyPr>
          <a:lstStyle>
            <a:lvl1pPr>
              <a:lnSpc>
                <a:spcPct val="100000"/>
              </a:lnSpc>
              <a:defRPr>
                <a:solidFill>
                  <a:schemeClr val="tx2"/>
                </a:solidFill>
              </a:defRPr>
            </a:lvl1pPr>
          </a:lstStyle>
          <a:p>
            <a:r>
              <a:rPr lang="en-US" dirty="0"/>
              <a:t>CLICK TO EDIT MASTER TITLE STYLE</a:t>
            </a:r>
          </a:p>
        </p:txBody>
      </p:sp>
      <p:sp>
        <p:nvSpPr>
          <p:cNvPr id="7" name="Content Placeholder 2"/>
          <p:cNvSpPr>
            <a:spLocks noGrp="1"/>
          </p:cNvSpPr>
          <p:nvPr>
            <p:ph sz="half" idx="1"/>
          </p:nvPr>
        </p:nvSpPr>
        <p:spPr>
          <a:xfrm>
            <a:off x="686104" y="1185154"/>
            <a:ext cx="3809696" cy="5286982"/>
          </a:xfrm>
        </p:spPr>
        <p:txBody>
          <a:bodyPr>
            <a:normAutofit/>
          </a:bodyPr>
          <a:lstStyle>
            <a:lvl1pPr>
              <a:defRPr sz="2000">
                <a:solidFill>
                  <a:srgbClr val="6C6463"/>
                </a:solidFill>
                <a:latin typeface="+mn-lt"/>
              </a:defRPr>
            </a:lvl1pPr>
            <a:lvl2pPr>
              <a:spcAft>
                <a:spcPts val="600"/>
              </a:spcAft>
              <a:defRPr sz="1800">
                <a:solidFill>
                  <a:srgbClr val="6C6463"/>
                </a:solidFill>
                <a:latin typeface="+mn-lt"/>
              </a:defRPr>
            </a:lvl2pPr>
            <a:lvl3pPr>
              <a:spcBef>
                <a:spcPts val="0"/>
              </a:spcBef>
              <a:spcAft>
                <a:spcPts val="600"/>
              </a:spcAft>
              <a:defRPr sz="1600">
                <a:solidFill>
                  <a:srgbClr val="6C6463"/>
                </a:solidFill>
                <a:latin typeface="+mn-lt"/>
              </a:defRPr>
            </a:lvl3pPr>
            <a:lvl4pPr>
              <a:defRPr sz="1400">
                <a:solidFill>
                  <a:srgbClr val="6C6463"/>
                </a:solidFill>
                <a:latin typeface="+mn-lt"/>
              </a:defRPr>
            </a:lvl4pPr>
            <a:lvl5pPr>
              <a:defRPr sz="1600">
                <a:solidFill>
                  <a:srgbClr val="6C6463"/>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3"/>
          <p:cNvSpPr>
            <a:spLocks noGrp="1"/>
          </p:cNvSpPr>
          <p:nvPr>
            <p:ph sz="half" idx="2"/>
          </p:nvPr>
        </p:nvSpPr>
        <p:spPr>
          <a:xfrm>
            <a:off x="4648200" y="1185154"/>
            <a:ext cx="3810304" cy="5286982"/>
          </a:xfrm>
        </p:spPr>
        <p:txBody>
          <a:bodyPr>
            <a:normAutofit/>
          </a:bodyPr>
          <a:lstStyle>
            <a:lvl1pPr>
              <a:defRPr sz="2000">
                <a:solidFill>
                  <a:srgbClr val="6C6463"/>
                </a:solidFill>
                <a:latin typeface="+mn-lt"/>
              </a:defRPr>
            </a:lvl1pPr>
            <a:lvl2pPr>
              <a:spcAft>
                <a:spcPts val="600"/>
              </a:spcAft>
              <a:defRPr sz="1800">
                <a:solidFill>
                  <a:srgbClr val="6C6463"/>
                </a:solidFill>
                <a:latin typeface="+mn-lt"/>
              </a:defRPr>
            </a:lvl2pPr>
            <a:lvl3pPr>
              <a:spcBef>
                <a:spcPts val="0"/>
              </a:spcBef>
              <a:spcAft>
                <a:spcPts val="600"/>
              </a:spcAft>
              <a:defRPr sz="1600">
                <a:solidFill>
                  <a:srgbClr val="6C6463"/>
                </a:solidFill>
                <a:latin typeface="+mn-lt"/>
              </a:defRPr>
            </a:lvl3pPr>
            <a:lvl4pPr>
              <a:spcBef>
                <a:spcPts val="0"/>
              </a:spcBef>
              <a:defRPr sz="1400">
                <a:solidFill>
                  <a:srgbClr val="6C6463"/>
                </a:solidFill>
                <a:latin typeface="+mn-lt"/>
              </a:defRPr>
            </a:lvl4pPr>
            <a:lvl5pPr>
              <a:defRPr sz="1600">
                <a:solidFill>
                  <a:srgbClr val="6C6463"/>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412102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Gray 3 Content">
    <p:spTree>
      <p:nvGrpSpPr>
        <p:cNvPr id="1" name=""/>
        <p:cNvGrpSpPr/>
        <p:nvPr/>
      </p:nvGrpSpPr>
      <p:grpSpPr>
        <a:xfrm>
          <a:off x="0" y="0"/>
          <a:ext cx="0" cy="0"/>
          <a:chOff x="0" y="0"/>
          <a:chExt cx="0" cy="0"/>
        </a:xfrm>
      </p:grpSpPr>
      <p:sp>
        <p:nvSpPr>
          <p:cNvPr id="8" name="Rectangle 7"/>
          <p:cNvSpPr/>
          <p:nvPr userDrawn="1"/>
        </p:nvSpPr>
        <p:spPr>
          <a:xfrm>
            <a:off x="162128" y="159548"/>
            <a:ext cx="8832715" cy="6543473"/>
          </a:xfrm>
          <a:prstGeom prst="rect">
            <a:avLst/>
          </a:prstGeom>
          <a:solidFill>
            <a:srgbClr val="E7E7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86104" y="1193259"/>
            <a:ext cx="2514296" cy="5304817"/>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5943600" y="1193259"/>
            <a:ext cx="2514904" cy="5304817"/>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0" name="Content Placeholder 3"/>
          <p:cNvSpPr>
            <a:spLocks noGrp="1"/>
          </p:cNvSpPr>
          <p:nvPr>
            <p:ph sz="half" idx="13"/>
          </p:nvPr>
        </p:nvSpPr>
        <p:spPr>
          <a:xfrm>
            <a:off x="3314548" y="1193259"/>
            <a:ext cx="2514904" cy="5304817"/>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7" name="Title 1"/>
          <p:cNvSpPr>
            <a:spLocks noGrp="1"/>
          </p:cNvSpPr>
          <p:nvPr>
            <p:ph type="title" hasCustomPrompt="1"/>
          </p:nvPr>
        </p:nvSpPr>
        <p:spPr>
          <a:xfrm>
            <a:off x="686104" y="103762"/>
            <a:ext cx="7772400" cy="881973"/>
          </a:xfrm>
        </p:spPr>
        <p:txBody>
          <a:bodyPr anchor="b" anchorCtr="0">
            <a:noAutofit/>
          </a:bodyPr>
          <a:lstStyle>
            <a:lvl1pPr>
              <a:lnSpc>
                <a:spcPct val="100000"/>
              </a:lnSpc>
              <a:defRPr>
                <a:solidFill>
                  <a:schemeClr val="tx2"/>
                </a:solidFill>
              </a:defRPr>
            </a:lvl1pPr>
          </a:lstStyle>
          <a:p>
            <a:r>
              <a:rPr lang="en-US" dirty="0"/>
              <a:t>CLICK TO EDIT MASTER TITLE STYLE</a:t>
            </a:r>
          </a:p>
        </p:txBody>
      </p:sp>
      <p:sp>
        <p:nvSpPr>
          <p:cNvPr id="9"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2622633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48439"/>
            <a:ext cx="8839200" cy="3030182"/>
          </a:xfrm>
          <a:no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3" name="Title 1"/>
          <p:cNvSpPr>
            <a:spLocks noGrp="1"/>
          </p:cNvSpPr>
          <p:nvPr>
            <p:ph type="title" hasCustomPrompt="1"/>
          </p:nvPr>
        </p:nvSpPr>
        <p:spPr>
          <a:xfrm>
            <a:off x="686104" y="848380"/>
            <a:ext cx="7772400" cy="523220"/>
          </a:xfrm>
        </p:spPr>
        <p:txBody>
          <a:bodyPr anchor="b" anchorCtr="0">
            <a:spAutoFit/>
          </a:bodyPr>
          <a:lstStyle>
            <a:lvl1pPr>
              <a:defRPr>
                <a:solidFill>
                  <a:schemeClr val="tx2"/>
                </a:solidFill>
              </a:defRPr>
            </a:lvl1pPr>
          </a:lstStyle>
          <a:p>
            <a:r>
              <a:rPr lang="en-US" dirty="0"/>
              <a:t>CLICK TO EDIT MASTER TITLE STYLE</a:t>
            </a:r>
          </a:p>
        </p:txBody>
      </p:sp>
      <p:sp>
        <p:nvSpPr>
          <p:cNvPr id="4"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3848386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spTree>
      <p:nvGrpSpPr>
        <p:cNvPr id="1" name=""/>
        <p:cNvGrpSpPr/>
        <p:nvPr/>
      </p:nvGrpSpPr>
      <p:grpSpPr>
        <a:xfrm>
          <a:off x="0" y="0"/>
          <a:ext cx="0" cy="0"/>
          <a:chOff x="0" y="0"/>
          <a:chExt cx="0" cy="0"/>
        </a:xfrm>
      </p:grpSpPr>
      <p:sp>
        <p:nvSpPr>
          <p:cNvPr id="2" name="Rectangle 1"/>
          <p:cNvSpPr/>
          <p:nvPr userDrawn="1"/>
        </p:nvSpPr>
        <p:spPr>
          <a:xfrm>
            <a:off x="162128" y="149157"/>
            <a:ext cx="4306111" cy="6543473"/>
          </a:xfrm>
          <a:prstGeom prst="rect">
            <a:avLst/>
          </a:prstGeom>
          <a:solidFill>
            <a:srgbClr val="E7E7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3"/>
          <p:cNvSpPr>
            <a:spLocks noGrp="1"/>
          </p:cNvSpPr>
          <p:nvPr>
            <p:ph type="pic" sz="quarter" idx="10" hasCustomPrompt="1"/>
          </p:nvPr>
        </p:nvSpPr>
        <p:spPr>
          <a:xfrm>
            <a:off x="4572000" y="152400"/>
            <a:ext cx="4419600" cy="6553200"/>
          </a:xfrm>
          <a:noFill/>
          <a:ln>
            <a:noFill/>
          </a:ln>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6" name="Title 1"/>
          <p:cNvSpPr>
            <a:spLocks noGrp="1"/>
          </p:cNvSpPr>
          <p:nvPr>
            <p:ph type="title" hasCustomPrompt="1"/>
          </p:nvPr>
        </p:nvSpPr>
        <p:spPr>
          <a:xfrm>
            <a:off x="686103" y="103763"/>
            <a:ext cx="3688470" cy="1044102"/>
          </a:xfrm>
        </p:spPr>
        <p:txBody>
          <a:bodyPr anchor="b" anchorCtr="0">
            <a:noAutofit/>
          </a:bodyPr>
          <a:lstStyle>
            <a:lvl1pPr>
              <a:lnSpc>
                <a:spcPct val="100000"/>
              </a:lnSpc>
              <a:defRPr sz="2600">
                <a:solidFill>
                  <a:schemeClr val="tx2"/>
                </a:solidFill>
              </a:defRPr>
            </a:lvl1pPr>
          </a:lstStyle>
          <a:p>
            <a:r>
              <a:rPr lang="en-US" dirty="0"/>
              <a:t>CLICK TO EDIT MASTER TITLE STYLE</a:t>
            </a:r>
          </a:p>
        </p:txBody>
      </p:sp>
      <p:sp>
        <p:nvSpPr>
          <p:cNvPr id="7" name="Content Placeholder 2"/>
          <p:cNvSpPr>
            <a:spLocks noGrp="1"/>
          </p:cNvSpPr>
          <p:nvPr>
            <p:ph sz="half" idx="1"/>
          </p:nvPr>
        </p:nvSpPr>
        <p:spPr>
          <a:xfrm>
            <a:off x="696495" y="1185154"/>
            <a:ext cx="3802770" cy="5413073"/>
          </a:xfrm>
        </p:spPr>
        <p:txBody>
          <a:bodyPr>
            <a:normAutofit/>
          </a:bodyPr>
          <a:lstStyle>
            <a:lvl1pPr>
              <a:defRPr sz="2000">
                <a:solidFill>
                  <a:srgbClr val="6C6463"/>
                </a:solidFill>
                <a:latin typeface="+mn-lt"/>
              </a:defRPr>
            </a:lvl1pPr>
            <a:lvl2pPr>
              <a:spcAft>
                <a:spcPts val="600"/>
              </a:spcAft>
              <a:defRPr sz="1800">
                <a:solidFill>
                  <a:srgbClr val="6C6463"/>
                </a:solidFill>
                <a:latin typeface="+mn-lt"/>
              </a:defRPr>
            </a:lvl2pPr>
            <a:lvl3pPr>
              <a:spcBef>
                <a:spcPts val="0"/>
              </a:spcBef>
              <a:spcAft>
                <a:spcPts val="600"/>
              </a:spcAft>
              <a:defRPr sz="1600">
                <a:solidFill>
                  <a:srgbClr val="6C6463"/>
                </a:solidFill>
                <a:latin typeface="+mn-lt"/>
              </a:defRPr>
            </a:lvl3pPr>
            <a:lvl4pPr>
              <a:defRPr sz="1400">
                <a:solidFill>
                  <a:srgbClr val="6C6463"/>
                </a:solidFill>
                <a:latin typeface="+mn-lt"/>
              </a:defRPr>
            </a:lvl4pPr>
            <a:lvl5pPr>
              <a:defRPr sz="1600">
                <a:solidFill>
                  <a:srgbClr val="6C6463"/>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68246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Gray Title Only">
    <p:spTree>
      <p:nvGrpSpPr>
        <p:cNvPr id="1" name=""/>
        <p:cNvGrpSpPr/>
        <p:nvPr/>
      </p:nvGrpSpPr>
      <p:grpSpPr>
        <a:xfrm>
          <a:off x="0" y="0"/>
          <a:ext cx="0" cy="0"/>
          <a:chOff x="0" y="0"/>
          <a:chExt cx="0" cy="0"/>
        </a:xfrm>
      </p:grpSpPr>
      <p:sp>
        <p:nvSpPr>
          <p:cNvPr id="19" name="Rectangle 18"/>
          <p:cNvSpPr/>
          <p:nvPr userDrawn="1"/>
        </p:nvSpPr>
        <p:spPr>
          <a:xfrm>
            <a:off x="4578485" y="149157"/>
            <a:ext cx="4422843" cy="6543473"/>
          </a:xfrm>
          <a:prstGeom prst="rect">
            <a:avLst/>
          </a:prstGeom>
          <a:solidFill>
            <a:srgbClr val="E7E7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2F6C"/>
                </a:solidFill>
              </a:defRPr>
            </a:lvl1pPr>
          </a:lstStyle>
          <a:p>
            <a:r>
              <a:rPr lang="en-US" dirty="0"/>
              <a:t>CLICK TO EDIT MASTER TITLE STYLE</a:t>
            </a:r>
          </a:p>
        </p:txBody>
      </p:sp>
      <p:sp>
        <p:nvSpPr>
          <p:cNvPr id="10" name="Picture Placeholder 3"/>
          <p:cNvSpPr>
            <a:spLocks noGrp="1"/>
          </p:cNvSpPr>
          <p:nvPr>
            <p:ph type="pic" sz="quarter" idx="10" hasCustomPrompt="1"/>
          </p:nvPr>
        </p:nvSpPr>
        <p:spPr>
          <a:xfrm>
            <a:off x="152400" y="152400"/>
            <a:ext cx="4419600" cy="6553200"/>
          </a:xfrm>
          <a:noFill/>
          <a:ln>
            <a:noFill/>
          </a:ln>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6"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338793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a:extLst>
              <a:ext uri="{28A0092B-C50C-407E-A947-70E740481C1C}">
                <a14:useLocalDpi xmlns:a14="http://schemas.microsoft.com/office/drawing/2010/main" val="0"/>
              </a:ext>
            </a:extLst>
          </a:blip>
          <a:srcRect l="3404" r="7350"/>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553856"/>
            <a:ext cx="1524000" cy="457200"/>
          </a:xfrm>
          <a:prstGeom prst="rect">
            <a:avLst/>
          </a:prstGeom>
        </p:spPr>
      </p:pic>
      <p:sp>
        <p:nvSpPr>
          <p:cNvPr id="16" name="Subtitle 2"/>
          <p:cNvSpPr>
            <a:spLocks noGrp="1"/>
          </p:cNvSpPr>
          <p:nvPr>
            <p:ph type="subTitle" idx="1" hasCustomPrompt="1"/>
          </p:nvPr>
        </p:nvSpPr>
        <p:spPr>
          <a:xfrm>
            <a:off x="685800" y="581186"/>
            <a:ext cx="6559658" cy="1511085"/>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NREL Logo2010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80898" y="5612185"/>
            <a:ext cx="1312020" cy="344895"/>
          </a:xfrm>
          <a:prstGeom prst="rect">
            <a:avLst/>
          </a:prstGeom>
        </p:spPr>
      </p:pic>
      <p:sp>
        <p:nvSpPr>
          <p:cNvPr id="6" name="TextBox 5"/>
          <p:cNvSpPr txBox="1"/>
          <p:nvPr userDrawn="1"/>
        </p:nvSpPr>
        <p:spPr>
          <a:xfrm>
            <a:off x="2593670" y="6101307"/>
            <a:ext cx="1641052" cy="630942"/>
          </a:xfrm>
          <a:prstGeom prst="rect">
            <a:avLst/>
          </a:prstGeom>
          <a:noFill/>
        </p:spPr>
        <p:txBody>
          <a:bodyPr wrap="square" rtlCol="0">
            <a:spAutoFit/>
          </a:bodyPr>
          <a:lstStyle/>
          <a:p>
            <a:r>
              <a:rPr lang="en-US" sz="700" dirty="0">
                <a:solidFill>
                  <a:srgbClr val="FFFFFF"/>
                </a:solidFill>
              </a:rPr>
              <a:t>NREL is a national laboratory of the U.S. Department of Energy, Office of Energy Efficiency and Renewable Energy, operated by the Alliance for Sustainable Energy, LLC. </a:t>
            </a:r>
          </a:p>
        </p:txBody>
      </p:sp>
    </p:spTree>
    <p:extLst>
      <p:ext uri="{BB962C8B-B14F-4D97-AF65-F5344CB8AC3E}">
        <p14:creationId xmlns:p14="http://schemas.microsoft.com/office/powerpoint/2010/main" val="182185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Full Blue">
    <p:bg>
      <p:bgRef idx="1001">
        <a:schemeClr val="bg1"/>
      </p:bgRef>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85800" y="2152994"/>
            <a:ext cx="8380708" cy="1077133"/>
          </a:xfrm>
        </p:spPr>
        <p:txBody>
          <a:bodyPr anchor="b" anchorCtr="0">
            <a:noAutofit/>
          </a:bodyPr>
          <a:lstStyle>
            <a:lvl1pPr>
              <a:lnSpc>
                <a:spcPct val="90000"/>
              </a:lnSpc>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799" y="3361863"/>
            <a:ext cx="8396208" cy="635431"/>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8621" y="303573"/>
            <a:ext cx="1842837" cy="57633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4658" y="363491"/>
            <a:ext cx="1607094" cy="479728"/>
          </a:xfrm>
          <a:prstGeom prst="rect">
            <a:avLst/>
          </a:prstGeom>
        </p:spPr>
      </p:pic>
    </p:spTree>
    <p:extLst>
      <p:ext uri="{BB962C8B-B14F-4D97-AF65-F5344CB8AC3E}">
        <p14:creationId xmlns:p14="http://schemas.microsoft.com/office/powerpoint/2010/main" val="4894527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5740" y="827782"/>
            <a:ext cx="6899223"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10"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chemeClr val="bg1"/>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22629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6774"/>
            <a:ext cx="7772400" cy="5304817"/>
          </a:xfrm>
        </p:spPr>
        <p:txBody>
          <a:bodyPr/>
          <a:lstStyle>
            <a:lvl1pPr>
              <a:defRPr>
                <a:solidFill>
                  <a:schemeClr val="tx1"/>
                </a:solidFill>
              </a:defRPr>
            </a:lvl1pPr>
            <a:lvl2pPr>
              <a:defRPr>
                <a:solidFill>
                  <a:schemeClr val="tx1"/>
                </a:solidFill>
              </a:defRPr>
            </a:lvl2pPr>
          </a:lstStyle>
          <a:p>
            <a:pPr lvl="0"/>
            <a:r>
              <a:rPr lang="en-US"/>
              <a:t>Edit Master text styles</a:t>
            </a:r>
          </a:p>
          <a:p>
            <a:pPr lvl="1"/>
            <a:r>
              <a:rPr lang="en-US"/>
              <a:t>Second level</a:t>
            </a:r>
          </a:p>
        </p:txBody>
      </p:sp>
      <p:sp>
        <p:nvSpPr>
          <p:cNvPr id="11" name="Title 1"/>
          <p:cNvSpPr>
            <a:spLocks noGrp="1"/>
          </p:cNvSpPr>
          <p:nvPr>
            <p:ph type="title" hasCustomPrompt="1"/>
          </p:nvPr>
        </p:nvSpPr>
        <p:spPr>
          <a:xfrm>
            <a:off x="686104" y="103762"/>
            <a:ext cx="7772400" cy="881973"/>
          </a:xfrm>
        </p:spPr>
        <p:txBody>
          <a:bodyPr anchor="b" anchorCtr="0">
            <a:noAutofit/>
          </a:bodyPr>
          <a:lstStyle>
            <a:lvl1pPr>
              <a:lnSpc>
                <a:spcPct val="100000"/>
              </a:lnSpc>
              <a:defRPr>
                <a:solidFill>
                  <a:schemeClr val="tx2"/>
                </a:solidFill>
              </a:defRPr>
            </a:lvl1pPr>
          </a:lstStyle>
          <a:p>
            <a:r>
              <a:rPr lang="en-US" dirty="0"/>
              <a:t>CLICK TO EDIT MASTER TITLE STYLE</a:t>
            </a:r>
          </a:p>
        </p:txBody>
      </p:sp>
      <p:sp>
        <p:nvSpPr>
          <p:cNvPr id="6" name="Rectangle 5"/>
          <p:cNvSpPr/>
          <p:nvPr userDrawn="1"/>
        </p:nvSpPr>
        <p:spPr>
          <a:xfrm>
            <a:off x="0" y="1066800"/>
            <a:ext cx="208990" cy="56841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2113A"/>
              </a:solidFill>
              <a:latin typeface="Calibri"/>
            </a:endParaRPr>
          </a:p>
        </p:txBody>
      </p:sp>
      <p:cxnSp>
        <p:nvCxnSpPr>
          <p:cNvPr id="7" name="Straight Connector 6"/>
          <p:cNvCxnSpPr/>
          <p:nvPr userDrawn="1"/>
        </p:nvCxnSpPr>
        <p:spPr>
          <a:xfrm>
            <a:off x="0" y="1066800"/>
            <a:ext cx="5416550" cy="0"/>
          </a:xfrm>
          <a:prstGeom prst="line">
            <a:avLst/>
          </a:prstGeom>
          <a:ln>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pic>
        <p:nvPicPr>
          <p:cNvPr id="4" name="Picture 3">
            <a:extLst>
              <a:ext uri="{FF2B5EF4-FFF2-40B4-BE49-F238E27FC236}">
                <a16:creationId xmlns:a16="http://schemas.microsoft.com/office/drawing/2014/main" id="{D4E5D7F1-B573-47D3-A4FA-D0DE91BB7B69}"/>
              </a:ext>
            </a:extLst>
          </p:cNvPr>
          <p:cNvPicPr>
            <a:picLocks noChangeAspect="1"/>
          </p:cNvPicPr>
          <p:nvPr userDrawn="1"/>
        </p:nvPicPr>
        <p:blipFill>
          <a:blip r:embed="rId2"/>
          <a:stretch>
            <a:fillRect/>
          </a:stretch>
        </p:blipFill>
        <p:spPr>
          <a:xfrm>
            <a:off x="54560" y="326922"/>
            <a:ext cx="630936" cy="619905"/>
          </a:xfrm>
          <a:prstGeom prst="rect">
            <a:avLst/>
          </a:prstGeom>
        </p:spPr>
      </p:pic>
    </p:spTree>
    <p:extLst>
      <p:ext uri="{BB962C8B-B14F-4D97-AF65-F5344CB8AC3E}">
        <p14:creationId xmlns:p14="http://schemas.microsoft.com/office/powerpoint/2010/main" val="130423190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185154"/>
            <a:ext cx="3809696" cy="5286982"/>
          </a:xfrm>
        </p:spPr>
        <p:txBody>
          <a:bodyPr>
            <a:normAutofit/>
          </a:bodyPr>
          <a:lstStyle>
            <a:lvl1pPr>
              <a:defRPr sz="2000">
                <a:solidFill>
                  <a:srgbClr val="6C6463"/>
                </a:solidFill>
                <a:latin typeface="+mn-lt"/>
              </a:defRPr>
            </a:lvl1pPr>
            <a:lvl2pPr>
              <a:spcAft>
                <a:spcPts val="600"/>
              </a:spcAft>
              <a:defRPr sz="1800">
                <a:solidFill>
                  <a:srgbClr val="6C6463"/>
                </a:solidFill>
                <a:latin typeface="+mn-lt"/>
              </a:defRPr>
            </a:lvl2pPr>
            <a:lvl3pPr>
              <a:spcBef>
                <a:spcPts val="0"/>
              </a:spcBef>
              <a:spcAft>
                <a:spcPts val="600"/>
              </a:spcAft>
              <a:defRPr sz="1600">
                <a:solidFill>
                  <a:srgbClr val="6C6463"/>
                </a:solidFill>
                <a:latin typeface="+mn-lt"/>
              </a:defRPr>
            </a:lvl3pPr>
            <a:lvl4pPr>
              <a:defRPr sz="1400">
                <a:solidFill>
                  <a:srgbClr val="6C6463"/>
                </a:solidFill>
                <a:latin typeface="+mn-lt"/>
              </a:defRPr>
            </a:lvl4pPr>
            <a:lvl5pPr>
              <a:defRPr sz="1600">
                <a:solidFill>
                  <a:srgbClr val="6C6463"/>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85154"/>
            <a:ext cx="3810304" cy="5286982"/>
          </a:xfrm>
        </p:spPr>
        <p:txBody>
          <a:bodyPr>
            <a:normAutofit/>
          </a:bodyPr>
          <a:lstStyle>
            <a:lvl1pPr>
              <a:defRPr sz="2000">
                <a:solidFill>
                  <a:srgbClr val="6C6463"/>
                </a:solidFill>
                <a:latin typeface="+mn-lt"/>
              </a:defRPr>
            </a:lvl1pPr>
            <a:lvl2pPr>
              <a:spcAft>
                <a:spcPts val="600"/>
              </a:spcAft>
              <a:defRPr sz="1800">
                <a:solidFill>
                  <a:srgbClr val="6C6463"/>
                </a:solidFill>
                <a:latin typeface="+mn-lt"/>
              </a:defRPr>
            </a:lvl2pPr>
            <a:lvl3pPr>
              <a:spcBef>
                <a:spcPts val="0"/>
              </a:spcBef>
              <a:spcAft>
                <a:spcPts val="600"/>
              </a:spcAft>
              <a:defRPr sz="1600">
                <a:solidFill>
                  <a:srgbClr val="6C6463"/>
                </a:solidFill>
                <a:latin typeface="+mn-lt"/>
              </a:defRPr>
            </a:lvl3pPr>
            <a:lvl4pPr>
              <a:spcBef>
                <a:spcPts val="0"/>
              </a:spcBef>
              <a:defRPr sz="1400">
                <a:solidFill>
                  <a:srgbClr val="6C6463"/>
                </a:solidFill>
                <a:latin typeface="+mn-lt"/>
              </a:defRPr>
            </a:lvl4pPr>
            <a:lvl5pPr>
              <a:defRPr sz="1600">
                <a:solidFill>
                  <a:srgbClr val="6C6463"/>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686104" y="103762"/>
            <a:ext cx="7772400" cy="881973"/>
          </a:xfrm>
        </p:spPr>
        <p:txBody>
          <a:bodyPr anchor="b" anchorCtr="0">
            <a:noAutofit/>
          </a:bodyPr>
          <a:lstStyle>
            <a:lvl1pPr>
              <a:lnSpc>
                <a:spcPct val="100000"/>
              </a:lnSpc>
              <a:defRPr>
                <a:solidFill>
                  <a:schemeClr val="tx2"/>
                </a:solidFill>
              </a:defRPr>
            </a:lvl1pPr>
          </a:lstStyle>
          <a:p>
            <a:r>
              <a:rPr lang="en-US" dirty="0"/>
              <a:t>CLICK TO EDIT MASTER TITLE STYLE</a:t>
            </a:r>
          </a:p>
        </p:txBody>
      </p:sp>
      <p:sp>
        <p:nvSpPr>
          <p:cNvPr id="9" name="Rectangle 8"/>
          <p:cNvSpPr/>
          <p:nvPr userDrawn="1"/>
        </p:nvSpPr>
        <p:spPr>
          <a:xfrm>
            <a:off x="0" y="1066800"/>
            <a:ext cx="208990" cy="56841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2113A"/>
              </a:solidFill>
              <a:latin typeface="Calibri"/>
            </a:endParaRPr>
          </a:p>
        </p:txBody>
      </p:sp>
      <p:cxnSp>
        <p:nvCxnSpPr>
          <p:cNvPr id="13" name="Straight Connector 12"/>
          <p:cNvCxnSpPr/>
          <p:nvPr userDrawn="1"/>
        </p:nvCxnSpPr>
        <p:spPr>
          <a:xfrm>
            <a:off x="0" y="1066800"/>
            <a:ext cx="5416550" cy="0"/>
          </a:xfrm>
          <a:prstGeom prst="line">
            <a:avLst/>
          </a:prstGeom>
          <a:ln>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197511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193259"/>
            <a:ext cx="2514296" cy="5304817"/>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5943600" y="1193259"/>
            <a:ext cx="2514904" cy="5304817"/>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0" name="Content Placeholder 3"/>
          <p:cNvSpPr>
            <a:spLocks noGrp="1"/>
          </p:cNvSpPr>
          <p:nvPr>
            <p:ph sz="half" idx="13"/>
          </p:nvPr>
        </p:nvSpPr>
        <p:spPr>
          <a:xfrm>
            <a:off x="3314548" y="1193259"/>
            <a:ext cx="2514904" cy="5304817"/>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1" name="Title 1"/>
          <p:cNvSpPr>
            <a:spLocks noGrp="1"/>
          </p:cNvSpPr>
          <p:nvPr>
            <p:ph type="title" hasCustomPrompt="1"/>
          </p:nvPr>
        </p:nvSpPr>
        <p:spPr>
          <a:xfrm>
            <a:off x="686104" y="103762"/>
            <a:ext cx="7772400" cy="881973"/>
          </a:xfrm>
        </p:spPr>
        <p:txBody>
          <a:bodyPr anchor="b" anchorCtr="0">
            <a:noAutofit/>
          </a:bodyPr>
          <a:lstStyle>
            <a:lvl1pPr>
              <a:lnSpc>
                <a:spcPct val="100000"/>
              </a:lnSpc>
              <a:defRPr>
                <a:solidFill>
                  <a:schemeClr val="tx2"/>
                </a:solidFill>
              </a:defRPr>
            </a:lvl1pPr>
          </a:lstStyle>
          <a:p>
            <a:r>
              <a:rPr lang="en-US" dirty="0"/>
              <a:t>CLICK TO EDIT MASTER TITLE STYLE</a:t>
            </a:r>
          </a:p>
        </p:txBody>
      </p:sp>
      <p:sp>
        <p:nvSpPr>
          <p:cNvPr id="14" name="Rectangle 13"/>
          <p:cNvSpPr/>
          <p:nvPr userDrawn="1"/>
        </p:nvSpPr>
        <p:spPr>
          <a:xfrm>
            <a:off x="0" y="1066800"/>
            <a:ext cx="208990" cy="56841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2113A"/>
              </a:solidFill>
              <a:latin typeface="Calibri"/>
            </a:endParaRPr>
          </a:p>
        </p:txBody>
      </p:sp>
      <p:cxnSp>
        <p:nvCxnSpPr>
          <p:cNvPr id="15" name="Straight Connector 14"/>
          <p:cNvCxnSpPr/>
          <p:nvPr userDrawn="1"/>
        </p:nvCxnSpPr>
        <p:spPr>
          <a:xfrm>
            <a:off x="0" y="1066800"/>
            <a:ext cx="5416550" cy="0"/>
          </a:xfrm>
          <a:prstGeom prst="line">
            <a:avLst/>
          </a:prstGeom>
          <a:ln>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264766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518826" y="152400"/>
            <a:ext cx="3472774" cy="6352309"/>
          </a:xfrm>
          <a:no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8" name="Title 1"/>
          <p:cNvSpPr>
            <a:spLocks noGrp="1"/>
          </p:cNvSpPr>
          <p:nvPr>
            <p:ph type="title" hasCustomPrompt="1"/>
          </p:nvPr>
        </p:nvSpPr>
        <p:spPr>
          <a:xfrm>
            <a:off x="686104" y="103762"/>
            <a:ext cx="4696534" cy="881973"/>
          </a:xfrm>
        </p:spPr>
        <p:txBody>
          <a:bodyPr anchor="b" anchorCtr="0">
            <a:noAutofit/>
          </a:bodyPr>
          <a:lstStyle>
            <a:lvl1pPr>
              <a:lnSpc>
                <a:spcPct val="100000"/>
              </a:lnSpc>
              <a:defRPr>
                <a:solidFill>
                  <a:schemeClr val="tx2"/>
                </a:solidFill>
              </a:defRPr>
            </a:lvl1pPr>
          </a:lstStyle>
          <a:p>
            <a:r>
              <a:rPr lang="en-US" dirty="0"/>
              <a:t>CLICK TO EDIT MASTER TITLE STYLE</a:t>
            </a:r>
          </a:p>
        </p:txBody>
      </p:sp>
      <p:sp>
        <p:nvSpPr>
          <p:cNvPr id="9" name="Rectangle 8"/>
          <p:cNvSpPr/>
          <p:nvPr userDrawn="1"/>
        </p:nvSpPr>
        <p:spPr>
          <a:xfrm>
            <a:off x="0" y="1066800"/>
            <a:ext cx="208990" cy="56841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C2113A"/>
              </a:solidFill>
              <a:latin typeface="Calibri"/>
            </a:endParaRPr>
          </a:p>
        </p:txBody>
      </p:sp>
      <p:cxnSp>
        <p:nvCxnSpPr>
          <p:cNvPr id="11" name="Straight Connector 10"/>
          <p:cNvCxnSpPr/>
          <p:nvPr userDrawn="1"/>
        </p:nvCxnSpPr>
        <p:spPr>
          <a:xfrm>
            <a:off x="0" y="1066800"/>
            <a:ext cx="5416550" cy="0"/>
          </a:xfrm>
          <a:prstGeom prst="line">
            <a:avLst/>
          </a:prstGeom>
          <a:ln>
            <a:solidFill>
              <a:srgbClr val="002F6C"/>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half" idx="1"/>
          </p:nvPr>
        </p:nvSpPr>
        <p:spPr>
          <a:xfrm>
            <a:off x="696494" y="1185154"/>
            <a:ext cx="4696387" cy="5558546"/>
          </a:xfrm>
        </p:spPr>
        <p:txBody>
          <a:bodyPr>
            <a:normAutofit/>
          </a:bodyPr>
          <a:lstStyle>
            <a:lvl1pPr>
              <a:defRPr sz="2000">
                <a:solidFill>
                  <a:srgbClr val="6C6463"/>
                </a:solidFill>
                <a:latin typeface="+mn-lt"/>
              </a:defRPr>
            </a:lvl1pPr>
            <a:lvl2pPr>
              <a:spcAft>
                <a:spcPts val="600"/>
              </a:spcAft>
              <a:defRPr sz="1800">
                <a:solidFill>
                  <a:srgbClr val="6C6463"/>
                </a:solidFill>
                <a:latin typeface="+mn-lt"/>
              </a:defRPr>
            </a:lvl2pPr>
            <a:lvl3pPr>
              <a:spcBef>
                <a:spcPts val="0"/>
              </a:spcBef>
              <a:spcAft>
                <a:spcPts val="600"/>
              </a:spcAft>
              <a:defRPr sz="1600">
                <a:solidFill>
                  <a:srgbClr val="6C6463"/>
                </a:solidFill>
                <a:latin typeface="+mn-lt"/>
              </a:defRPr>
            </a:lvl3pPr>
            <a:lvl4pPr>
              <a:defRPr sz="1400">
                <a:solidFill>
                  <a:srgbClr val="6C6463"/>
                </a:solidFill>
                <a:latin typeface="+mn-lt"/>
              </a:defRPr>
            </a:lvl4pPr>
            <a:lvl5pPr>
              <a:defRPr sz="1600">
                <a:solidFill>
                  <a:srgbClr val="6C6463"/>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179674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chemeClr val="tx2"/>
                </a:solidFill>
              </a:defRPr>
            </a:lvl1pPr>
          </a:lstStyle>
          <a:p>
            <a:r>
              <a:rPr lang="en-US" dirty="0"/>
              <a:t>CLICK TO EDIT MASTER TITLE STYLE</a:t>
            </a:r>
          </a:p>
        </p:txBody>
      </p:sp>
      <p:sp>
        <p:nvSpPr>
          <p:cNvPr id="10" name="Picture Placeholder 3"/>
          <p:cNvSpPr>
            <a:spLocks noGrp="1"/>
          </p:cNvSpPr>
          <p:nvPr>
            <p:ph type="pic" sz="quarter" idx="10" hasCustomPrompt="1"/>
          </p:nvPr>
        </p:nvSpPr>
        <p:spPr>
          <a:xfrm>
            <a:off x="152400" y="152400"/>
            <a:ext cx="4419600" cy="6553200"/>
          </a:xfrm>
          <a:no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5"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144738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110247"/>
            <a:ext cx="7772400" cy="869004"/>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5800" y="1160834"/>
            <a:ext cx="7772400" cy="5298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6514690"/>
            <a:ext cx="2133600" cy="215444"/>
          </a:xfrm>
          <a:prstGeom prst="rect">
            <a:avLst/>
          </a:prstGeom>
        </p:spPr>
        <p:txBody>
          <a:bodyPr vert="horz" lIns="91440" tIns="45720" rIns="91440" bIns="45720" rtlCol="0" anchor="ctr">
            <a:spAutoFit/>
          </a:bodyPr>
          <a:lstStyle>
            <a:lvl1pPr algn="r">
              <a:defRPr sz="800" b="0" i="0">
                <a:solidFill>
                  <a:srgbClr val="635C5B"/>
                </a:solidFill>
                <a:latin typeface="+mn-lt"/>
                <a:cs typeface="Gill Sans MT"/>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96" r:id="rId2"/>
    <p:sldLayoutId id="2147483716" r:id="rId3"/>
    <p:sldLayoutId id="2147483717" r:id="rId4"/>
    <p:sldLayoutId id="2147483732" r:id="rId5"/>
    <p:sldLayoutId id="2147483733" r:id="rId6"/>
    <p:sldLayoutId id="2147483734" r:id="rId7"/>
    <p:sldLayoutId id="2147483736" r:id="rId8"/>
    <p:sldLayoutId id="2147483737" r:id="rId9"/>
    <p:sldLayoutId id="2147483686" r:id="rId10"/>
    <p:sldLayoutId id="2147483720" r:id="rId11"/>
    <p:sldLayoutId id="2147483699" r:id="rId12"/>
    <p:sldLayoutId id="2147483694" r:id="rId13"/>
    <p:sldLayoutId id="2147483731" r:id="rId14"/>
  </p:sldLayoutIdLst>
  <p:hf sldNum="0" hdr="0" ftr="0" dt="0"/>
  <p:txStyles>
    <p:titleStyle>
      <a:lvl1pPr algn="l" defTabSz="457200" rtl="0" eaLnBrk="1" latinLnBrk="0" hangingPunct="1">
        <a:spcBef>
          <a:spcPct val="0"/>
        </a:spcBef>
        <a:buNone/>
        <a:defRPr sz="2800" b="0" i="0" kern="1200" baseline="0">
          <a:solidFill>
            <a:schemeClr val="tx2"/>
          </a:solidFill>
          <a:latin typeface="+mj-l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mn-lt"/>
          <a:ea typeface="+mn-ea"/>
          <a:cs typeface="Gill Sans MT"/>
        </a:defRPr>
      </a:lvl1pPr>
      <a:lvl2pPr marL="684213" indent="-230188" algn="l" defTabSz="457200" rtl="0" eaLnBrk="1" latinLnBrk="0" hangingPunct="1">
        <a:spcBef>
          <a:spcPts val="0"/>
        </a:spcBef>
        <a:spcAft>
          <a:spcPts val="1200"/>
        </a:spcAft>
        <a:buFont typeface="Arial"/>
        <a:buChar char="–"/>
        <a:defRPr sz="1800" b="0" i="0" kern="1200">
          <a:solidFill>
            <a:srgbClr val="635C5B"/>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sv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p:cNvPicPr>
            <a:picLocks noChangeAspect="1"/>
          </p:cNvPicPr>
          <p:nvPr/>
        </p:nvPicPr>
        <p:blipFill rotWithShape="1">
          <a:blip r:embed="rId2">
            <a:extLst>
              <a:ext uri="{28A0092B-C50C-407E-A947-70E740481C1C}">
                <a14:useLocalDpi xmlns:a14="http://schemas.microsoft.com/office/drawing/2010/main" val="0"/>
              </a:ext>
            </a:extLst>
          </a:blip>
          <a:srcRect t="3196" b="4251"/>
          <a:stretch/>
        </p:blipFill>
        <p:spPr>
          <a:xfrm>
            <a:off x="0" y="3146156"/>
            <a:ext cx="9134388" cy="3711844"/>
          </a:xfrm>
          <a:prstGeom prst="rect">
            <a:avLst/>
          </a:prstGeom>
          <a:solidFill>
            <a:srgbClr val="CFCDC9"/>
          </a:solidFill>
        </p:spPr>
      </p:pic>
      <p:sp>
        <p:nvSpPr>
          <p:cNvPr id="5" name="Title 4"/>
          <p:cNvSpPr>
            <a:spLocks noGrp="1"/>
          </p:cNvSpPr>
          <p:nvPr>
            <p:ph type="ctrTitle"/>
          </p:nvPr>
        </p:nvSpPr>
        <p:spPr>
          <a:xfrm>
            <a:off x="678048" y="709663"/>
            <a:ext cx="8031997" cy="1030198"/>
          </a:xfrm>
        </p:spPr>
        <p:txBody>
          <a:bodyPr>
            <a:normAutofit/>
          </a:bodyPr>
          <a:lstStyle/>
          <a:p>
            <a:r>
              <a:rPr lang="en-US" dirty="0"/>
              <a:t>      Impacts Introduction</a:t>
            </a:r>
          </a:p>
        </p:txBody>
      </p:sp>
      <p:sp>
        <p:nvSpPr>
          <p:cNvPr id="7" name="Subtitle 5">
            <a:extLst>
              <a:ext uri="{FF2B5EF4-FFF2-40B4-BE49-F238E27FC236}">
                <a16:creationId xmlns:a16="http://schemas.microsoft.com/office/drawing/2014/main" id="{E6B77293-1F09-43F8-85A3-273CFE85A326}"/>
              </a:ext>
            </a:extLst>
          </p:cNvPr>
          <p:cNvSpPr>
            <a:spLocks noGrp="1"/>
          </p:cNvSpPr>
          <p:nvPr/>
        </p:nvSpPr>
        <p:spPr>
          <a:xfrm>
            <a:off x="685798" y="1791318"/>
            <a:ext cx="8024247" cy="1303380"/>
          </a:xfrm>
          <a:prstGeom prst="rect">
            <a:avLst/>
          </a:prstGeom>
          <a:noFill/>
          <a:effectLst/>
        </p:spPr>
        <p:txBody>
          <a:bodyPr vert="horz" lIns="91440" tIns="45720" rIns="91440" bIns="45720" rtlCol="0">
            <a:normAutofit fontScale="70000" lnSpcReduction="20000"/>
          </a:bodyPr>
          <a:lstStyle>
            <a:lvl1pPr marL="0" indent="0" algn="l" defTabSz="457200" rtl="0" eaLnBrk="1" latinLnBrk="0" hangingPunct="1">
              <a:spcBef>
                <a:spcPts val="0"/>
              </a:spcBef>
              <a:spcAft>
                <a:spcPts val="1200"/>
              </a:spcAft>
              <a:buFont typeface="Arial"/>
              <a:buNone/>
              <a:defRPr sz="2000" b="0" i="0" kern="1200">
                <a:solidFill>
                  <a:schemeClr val="tx2"/>
                </a:solidFill>
                <a:latin typeface="+mn-lt"/>
                <a:ea typeface="+mn-ea"/>
                <a:cs typeface="Gill Sans MT"/>
              </a:defRPr>
            </a:lvl1pPr>
            <a:lvl2pPr marL="457200" indent="0" algn="ctr" defTabSz="457200" rtl="0" eaLnBrk="1" latinLnBrk="0" hangingPunct="1">
              <a:spcBef>
                <a:spcPts val="0"/>
              </a:spcBef>
              <a:spcAft>
                <a:spcPts val="1200"/>
              </a:spcAft>
              <a:buFont typeface="Arial"/>
              <a:buNone/>
              <a:defRPr sz="18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a:solidFill>
                  <a:srgbClr val="4D525A"/>
                </a:solidFill>
              </a:rPr>
              <a:t>Power Sector Resilience Planning Guidebook</a:t>
            </a:r>
          </a:p>
          <a:p>
            <a:r>
              <a:rPr lang="en-US" i="1" dirty="0">
                <a:solidFill>
                  <a:srgbClr val="4D525A"/>
                </a:solidFill>
              </a:rPr>
              <a:t>The following slides are intended to provide additional background information and examples of types of power system impacts. They can serve simply as a reference or can be used in local power sector resilience assessment workshops. For questions or more information on the slides, use the “Ask An Expert” feature on the Resilient Energy Platform website.</a:t>
            </a:r>
          </a:p>
        </p:txBody>
      </p:sp>
      <p:pic>
        <p:nvPicPr>
          <p:cNvPr id="3" name="Picture 2">
            <a:extLst>
              <a:ext uri="{FF2B5EF4-FFF2-40B4-BE49-F238E27FC236}">
                <a16:creationId xmlns:a16="http://schemas.microsoft.com/office/drawing/2014/main" id="{74AFBE9F-8750-48CF-A6CA-60CC2FADFB4D}"/>
              </a:ext>
            </a:extLst>
          </p:cNvPr>
          <p:cNvPicPr>
            <a:picLocks noChangeAspect="1"/>
          </p:cNvPicPr>
          <p:nvPr/>
        </p:nvPicPr>
        <p:blipFill>
          <a:blip r:embed="rId3"/>
          <a:stretch>
            <a:fillRect/>
          </a:stretch>
        </p:blipFill>
        <p:spPr>
          <a:xfrm>
            <a:off x="678048" y="1104677"/>
            <a:ext cx="640080" cy="628890"/>
          </a:xfrm>
          <a:prstGeom prst="rect">
            <a:avLst/>
          </a:prstGeom>
        </p:spPr>
      </p:pic>
    </p:spTree>
    <p:extLst>
      <p:ext uri="{BB962C8B-B14F-4D97-AF65-F5344CB8AC3E}">
        <p14:creationId xmlns:p14="http://schemas.microsoft.com/office/powerpoint/2010/main" val="325735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E837F-7AC9-4F24-8B55-9CBA271DFB01}"/>
              </a:ext>
            </a:extLst>
          </p:cNvPr>
          <p:cNvSpPr>
            <a:spLocks noGrp="1"/>
          </p:cNvSpPr>
          <p:nvPr>
            <p:ph type="title"/>
          </p:nvPr>
        </p:nvSpPr>
        <p:spPr/>
        <p:txBody>
          <a:bodyPr/>
          <a:lstStyle/>
          <a:p>
            <a:r>
              <a:rPr lang="en-US" dirty="0"/>
              <a:t>What Are The Impacts of Threats?</a:t>
            </a:r>
          </a:p>
        </p:txBody>
      </p:sp>
      <p:sp>
        <p:nvSpPr>
          <p:cNvPr id="4" name="Content Placeholder 1">
            <a:extLst>
              <a:ext uri="{FF2B5EF4-FFF2-40B4-BE49-F238E27FC236}">
                <a16:creationId xmlns:a16="http://schemas.microsoft.com/office/drawing/2014/main" id="{F73743DA-13B8-4A6B-B46F-F93270729A9E}"/>
              </a:ext>
            </a:extLst>
          </p:cNvPr>
          <p:cNvSpPr>
            <a:spLocks noGrp="1"/>
          </p:cNvSpPr>
          <p:nvPr>
            <p:ph idx="1"/>
          </p:nvPr>
        </p:nvSpPr>
        <p:spPr>
          <a:xfrm>
            <a:off x="147722" y="1065570"/>
            <a:ext cx="8991600" cy="3063084"/>
          </a:xfrm>
          <a:solidFill>
            <a:schemeClr val="accent1"/>
          </a:solidFill>
          <a:ln>
            <a:noFill/>
          </a:ln>
          <a:effectLst/>
        </p:spPr>
        <p:style>
          <a:lnRef idx="1">
            <a:schemeClr val="dk1"/>
          </a:lnRef>
          <a:fillRef idx="2">
            <a:schemeClr val="dk1"/>
          </a:fillRef>
          <a:effectRef idx="1">
            <a:schemeClr val="dk1"/>
          </a:effectRef>
          <a:fontRef idx="minor">
            <a:schemeClr val="dk1"/>
          </a:fontRef>
        </p:style>
        <p:txBody>
          <a:bodyPr anchor="ctr">
            <a:noAutofit/>
          </a:bodyPr>
          <a:lstStyle/>
          <a:p>
            <a:pPr marL="0" indent="0">
              <a:buNone/>
            </a:pPr>
            <a:r>
              <a:rPr lang="en-US" sz="3200" b="1" dirty="0">
                <a:solidFill>
                  <a:schemeClr val="bg1"/>
                </a:solidFill>
              </a:rPr>
              <a:t>Impacts </a:t>
            </a:r>
            <a:r>
              <a:rPr lang="en-US" sz="3200" dirty="0">
                <a:solidFill>
                  <a:schemeClr val="bg1"/>
                </a:solidFill>
              </a:rPr>
              <a:t>describe the extent to which threats affect power sector infrastructure, systems or processes, such as a cyclone that causes wind damage to transmission lines. </a:t>
            </a:r>
          </a:p>
        </p:txBody>
      </p:sp>
    </p:spTree>
    <p:extLst>
      <p:ext uri="{BB962C8B-B14F-4D97-AF65-F5344CB8AC3E}">
        <p14:creationId xmlns:p14="http://schemas.microsoft.com/office/powerpoint/2010/main" val="429298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6B536-B9E3-4CD9-9BA2-4F8A7A4E660B}"/>
              </a:ext>
            </a:extLst>
          </p:cNvPr>
          <p:cNvSpPr>
            <a:spLocks noGrp="1"/>
          </p:cNvSpPr>
          <p:nvPr>
            <p:ph type="title"/>
          </p:nvPr>
        </p:nvSpPr>
        <p:spPr/>
        <p:txBody>
          <a:bodyPr/>
          <a:lstStyle/>
          <a:p>
            <a:r>
              <a:rPr lang="en-US" dirty="0"/>
              <a:t>Types of Impacts</a:t>
            </a:r>
          </a:p>
        </p:txBody>
      </p:sp>
      <p:sp>
        <p:nvSpPr>
          <p:cNvPr id="4" name="Content Placeholder 1">
            <a:extLst>
              <a:ext uri="{FF2B5EF4-FFF2-40B4-BE49-F238E27FC236}">
                <a16:creationId xmlns:a16="http://schemas.microsoft.com/office/drawing/2014/main" id="{A232B23A-D571-434F-855B-C01422F20748}"/>
              </a:ext>
            </a:extLst>
          </p:cNvPr>
          <p:cNvSpPr>
            <a:spLocks noGrp="1"/>
          </p:cNvSpPr>
          <p:nvPr>
            <p:ph idx="1"/>
          </p:nvPr>
        </p:nvSpPr>
        <p:spPr>
          <a:xfrm>
            <a:off x="405442" y="1186774"/>
            <a:ext cx="8333116" cy="5304817"/>
          </a:xfrm>
        </p:spPr>
        <p:txBody>
          <a:bodyPr>
            <a:normAutofit fontScale="92500" lnSpcReduction="20000"/>
          </a:bodyPr>
          <a:lstStyle/>
          <a:p>
            <a:pPr marL="0" lvl="0" indent="0">
              <a:buNone/>
            </a:pPr>
            <a:r>
              <a:rPr lang="en-US" sz="2600" dirty="0">
                <a:solidFill>
                  <a:srgbClr val="000000"/>
                </a:solidFill>
              </a:rPr>
              <a:t>Threats can impact the power sector in many ways. Impacts are not limited to physical effect on infrastructure:</a:t>
            </a:r>
          </a:p>
          <a:p>
            <a:pPr marL="0" lvl="0" indent="0">
              <a:buNone/>
            </a:pPr>
            <a:endParaRPr lang="en-US" b="1" dirty="0">
              <a:solidFill>
                <a:srgbClr val="000000"/>
              </a:solidFill>
            </a:endParaRPr>
          </a:p>
          <a:p>
            <a:pPr lvl="0"/>
            <a:r>
              <a:rPr lang="en-US" b="1" dirty="0">
                <a:solidFill>
                  <a:srgbClr val="000000"/>
                </a:solidFill>
              </a:rPr>
              <a:t>Effect on delivery of power</a:t>
            </a:r>
            <a:r>
              <a:rPr lang="en-US" dirty="0">
                <a:solidFill>
                  <a:srgbClr val="000000"/>
                </a:solidFill>
              </a:rPr>
              <a:t>: the percentage of service disrupted, effects on power quality, etc. </a:t>
            </a:r>
          </a:p>
          <a:p>
            <a:pPr lvl="0"/>
            <a:endParaRPr lang="en-US" dirty="0">
              <a:solidFill>
                <a:srgbClr val="000000"/>
              </a:solidFill>
            </a:endParaRPr>
          </a:p>
          <a:p>
            <a:pPr lvl="0"/>
            <a:r>
              <a:rPr lang="en-US" b="1" dirty="0">
                <a:solidFill>
                  <a:srgbClr val="000000"/>
                </a:solidFill>
              </a:rPr>
              <a:t>Effect on capital and operating costs</a:t>
            </a:r>
            <a:r>
              <a:rPr lang="en-US" dirty="0">
                <a:solidFill>
                  <a:srgbClr val="000000"/>
                </a:solidFill>
              </a:rPr>
              <a:t>: additional costs for the reliable operation of the power system </a:t>
            </a:r>
          </a:p>
          <a:p>
            <a:pPr lvl="0"/>
            <a:endParaRPr lang="en-US" dirty="0">
              <a:solidFill>
                <a:srgbClr val="000000"/>
              </a:solidFill>
            </a:endParaRPr>
          </a:p>
          <a:p>
            <a:pPr lvl="0"/>
            <a:r>
              <a:rPr lang="en-US" b="1" dirty="0">
                <a:solidFill>
                  <a:srgbClr val="000000"/>
                </a:solidFill>
              </a:rPr>
              <a:t>Extent of health and safety impacts to the population</a:t>
            </a:r>
            <a:r>
              <a:rPr lang="en-US" dirty="0">
                <a:solidFill>
                  <a:srgbClr val="000000"/>
                </a:solidFill>
              </a:rPr>
              <a:t>: metrics of health and safety for the population</a:t>
            </a:r>
          </a:p>
          <a:p>
            <a:pPr lvl="0"/>
            <a:endParaRPr lang="en-US" dirty="0">
              <a:solidFill>
                <a:srgbClr val="000000"/>
              </a:solidFill>
            </a:endParaRPr>
          </a:p>
          <a:p>
            <a:pPr lvl="0"/>
            <a:r>
              <a:rPr lang="en-US" b="1" dirty="0">
                <a:solidFill>
                  <a:srgbClr val="000000"/>
                </a:solidFill>
              </a:rPr>
              <a:t>Extent of environmental effects</a:t>
            </a:r>
            <a:r>
              <a:rPr lang="en-US" dirty="0">
                <a:solidFill>
                  <a:srgbClr val="000000"/>
                </a:solidFill>
              </a:rPr>
              <a:t>: metrics of the release of toxic materials, effects on biodiversity, changes to area’s ecosystem, impacts on historic sites, and others</a:t>
            </a:r>
          </a:p>
          <a:p>
            <a:endParaRPr lang="en-US" dirty="0">
              <a:solidFill>
                <a:srgbClr val="000000"/>
              </a:solidFill>
            </a:endParaRPr>
          </a:p>
        </p:txBody>
      </p:sp>
    </p:spTree>
    <p:extLst>
      <p:ext uri="{BB962C8B-B14F-4D97-AF65-F5344CB8AC3E}">
        <p14:creationId xmlns:p14="http://schemas.microsoft.com/office/powerpoint/2010/main" val="406071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DDD851A-0A90-496E-AE47-1337313E94BB}"/>
              </a:ext>
            </a:extLst>
          </p:cNvPr>
          <p:cNvGrpSpPr/>
          <p:nvPr/>
        </p:nvGrpSpPr>
        <p:grpSpPr>
          <a:xfrm>
            <a:off x="571176" y="1062627"/>
            <a:ext cx="7782959" cy="1337373"/>
            <a:chOff x="593663" y="340149"/>
            <a:chExt cx="11098881" cy="1809302"/>
          </a:xfrm>
        </p:grpSpPr>
        <p:pic>
          <p:nvPicPr>
            <p:cNvPr id="5" name="Graphic 4" descr="Lightning">
              <a:extLst>
                <a:ext uri="{FF2B5EF4-FFF2-40B4-BE49-F238E27FC236}">
                  <a16:creationId xmlns:a16="http://schemas.microsoft.com/office/drawing/2014/main" id="{15B89733-DD56-4948-AD80-BC0EA376EF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663" y="478827"/>
              <a:ext cx="1370554" cy="1370554"/>
            </a:xfrm>
            <a:prstGeom prst="rect">
              <a:avLst/>
            </a:prstGeom>
          </p:spPr>
        </p:pic>
        <p:grpSp>
          <p:nvGrpSpPr>
            <p:cNvPr id="6" name="Group 5">
              <a:extLst>
                <a:ext uri="{FF2B5EF4-FFF2-40B4-BE49-F238E27FC236}">
                  <a16:creationId xmlns:a16="http://schemas.microsoft.com/office/drawing/2014/main" id="{87AFA7A9-F89C-423A-8D72-5DFC436B2C32}"/>
                </a:ext>
              </a:extLst>
            </p:cNvPr>
            <p:cNvGrpSpPr/>
            <p:nvPr/>
          </p:nvGrpSpPr>
          <p:grpSpPr>
            <a:xfrm>
              <a:off x="5751735" y="855535"/>
              <a:ext cx="2100798" cy="1293916"/>
              <a:chOff x="5094856" y="3365453"/>
              <a:chExt cx="2100798" cy="1293916"/>
            </a:xfrm>
          </p:grpSpPr>
          <p:grpSp>
            <p:nvGrpSpPr>
              <p:cNvPr id="26" name="Group 25">
                <a:extLst>
                  <a:ext uri="{FF2B5EF4-FFF2-40B4-BE49-F238E27FC236}">
                    <a16:creationId xmlns:a16="http://schemas.microsoft.com/office/drawing/2014/main" id="{94DAB54D-2F27-41DD-A54C-86A811AF6457}"/>
                  </a:ext>
                </a:extLst>
              </p:cNvPr>
              <p:cNvGrpSpPr/>
              <p:nvPr/>
            </p:nvGrpSpPr>
            <p:grpSpPr>
              <a:xfrm rot="2369026">
                <a:off x="5241027" y="3365453"/>
                <a:ext cx="1417899" cy="914400"/>
                <a:chOff x="7173753" y="1041807"/>
                <a:chExt cx="1970247" cy="2830595"/>
              </a:xfrm>
            </p:grpSpPr>
            <p:cxnSp>
              <p:nvCxnSpPr>
                <p:cNvPr id="28" name="Straight Connector 27">
                  <a:extLst>
                    <a:ext uri="{FF2B5EF4-FFF2-40B4-BE49-F238E27FC236}">
                      <a16:creationId xmlns:a16="http://schemas.microsoft.com/office/drawing/2014/main" id="{1566365F-E0F9-4E48-906B-708282E0134A}"/>
                    </a:ext>
                  </a:extLst>
                </p:cNvPr>
                <p:cNvCxnSpPr>
                  <a:cxnSpLocks/>
                </p:cNvCxnSpPr>
                <p:nvPr/>
              </p:nvCxnSpPr>
              <p:spPr>
                <a:xfrm>
                  <a:off x="7842408" y="1309224"/>
                  <a:ext cx="0" cy="2563178"/>
                </a:xfrm>
                <a:prstGeom prst="line">
                  <a:avLst/>
                </a:prstGeom>
                <a:noFill/>
                <a:ln w="76200" cap="flat" cmpd="sng" algn="ctr">
                  <a:solidFill>
                    <a:srgbClr val="663300"/>
                  </a:solidFill>
                  <a:prstDash val="solid"/>
                  <a:miter lim="800000"/>
                </a:ln>
                <a:effectLst/>
              </p:spPr>
            </p:cxnSp>
            <p:cxnSp>
              <p:nvCxnSpPr>
                <p:cNvPr id="29" name="Straight Connector 28">
                  <a:extLst>
                    <a:ext uri="{FF2B5EF4-FFF2-40B4-BE49-F238E27FC236}">
                      <a16:creationId xmlns:a16="http://schemas.microsoft.com/office/drawing/2014/main" id="{68F1BC91-3788-4477-8E41-B9193CC2B6CE}"/>
                    </a:ext>
                  </a:extLst>
                </p:cNvPr>
                <p:cNvCxnSpPr>
                  <a:cxnSpLocks/>
                </p:cNvCxnSpPr>
                <p:nvPr/>
              </p:nvCxnSpPr>
              <p:spPr>
                <a:xfrm>
                  <a:off x="7173753" y="1375494"/>
                  <a:ext cx="1237298" cy="0"/>
                </a:xfrm>
                <a:prstGeom prst="line">
                  <a:avLst/>
                </a:prstGeom>
                <a:noFill/>
                <a:ln w="28575" cap="flat" cmpd="sng" algn="ctr">
                  <a:solidFill>
                    <a:srgbClr val="663300"/>
                  </a:solidFill>
                  <a:prstDash val="solid"/>
                  <a:miter lim="800000"/>
                </a:ln>
                <a:effectLst/>
              </p:spPr>
            </p:cxnSp>
            <p:cxnSp>
              <p:nvCxnSpPr>
                <p:cNvPr id="30" name="Straight Connector 29">
                  <a:extLst>
                    <a:ext uri="{FF2B5EF4-FFF2-40B4-BE49-F238E27FC236}">
                      <a16:creationId xmlns:a16="http://schemas.microsoft.com/office/drawing/2014/main" id="{E211B1CA-361C-4FB4-BD66-2552916A72C5}"/>
                    </a:ext>
                  </a:extLst>
                </p:cNvPr>
                <p:cNvCxnSpPr>
                  <a:cxnSpLocks/>
                </p:cNvCxnSpPr>
                <p:nvPr/>
              </p:nvCxnSpPr>
              <p:spPr>
                <a:xfrm>
                  <a:off x="7176610" y="1671884"/>
                  <a:ext cx="1237298" cy="0"/>
                </a:xfrm>
                <a:prstGeom prst="line">
                  <a:avLst/>
                </a:prstGeom>
                <a:noFill/>
                <a:ln w="28575" cap="flat" cmpd="sng" algn="ctr">
                  <a:solidFill>
                    <a:srgbClr val="663300"/>
                  </a:solidFill>
                  <a:prstDash val="solid"/>
                  <a:miter lim="800000"/>
                </a:ln>
                <a:effectLst/>
              </p:spPr>
            </p:cxnSp>
            <p:cxnSp>
              <p:nvCxnSpPr>
                <p:cNvPr id="31" name="Straight Connector 30">
                  <a:extLst>
                    <a:ext uri="{FF2B5EF4-FFF2-40B4-BE49-F238E27FC236}">
                      <a16:creationId xmlns:a16="http://schemas.microsoft.com/office/drawing/2014/main" id="{907E4009-3F0C-4255-8216-B132B0B33E03}"/>
                    </a:ext>
                  </a:extLst>
                </p:cNvPr>
                <p:cNvCxnSpPr/>
                <p:nvPr/>
              </p:nvCxnSpPr>
              <p:spPr>
                <a:xfrm flipV="1">
                  <a:off x="7242333" y="1044754"/>
                  <a:ext cx="745808" cy="330740"/>
                </a:xfrm>
                <a:prstGeom prst="line">
                  <a:avLst/>
                </a:prstGeom>
                <a:noFill/>
                <a:ln w="12700" cap="flat" cmpd="sng" algn="ctr">
                  <a:solidFill>
                    <a:srgbClr val="4472C4"/>
                  </a:solidFill>
                  <a:prstDash val="solid"/>
                  <a:miter lim="800000"/>
                </a:ln>
                <a:effectLst/>
              </p:spPr>
            </p:cxnSp>
            <p:cxnSp>
              <p:nvCxnSpPr>
                <p:cNvPr id="32" name="Straight Connector 31">
                  <a:extLst>
                    <a:ext uri="{FF2B5EF4-FFF2-40B4-BE49-F238E27FC236}">
                      <a16:creationId xmlns:a16="http://schemas.microsoft.com/office/drawing/2014/main" id="{30854B7B-E429-43F7-B4A7-1B20E41DD0A6}"/>
                    </a:ext>
                  </a:extLst>
                </p:cNvPr>
                <p:cNvCxnSpPr>
                  <a:cxnSpLocks/>
                </p:cNvCxnSpPr>
                <p:nvPr/>
              </p:nvCxnSpPr>
              <p:spPr>
                <a:xfrm flipV="1">
                  <a:off x="7173753" y="1062830"/>
                  <a:ext cx="1237298" cy="598631"/>
                </a:xfrm>
                <a:prstGeom prst="line">
                  <a:avLst/>
                </a:prstGeom>
                <a:noFill/>
                <a:ln w="12700" cap="flat" cmpd="sng" algn="ctr">
                  <a:solidFill>
                    <a:srgbClr val="4472C4"/>
                  </a:solidFill>
                  <a:prstDash val="solid"/>
                  <a:miter lim="800000"/>
                </a:ln>
                <a:effectLst/>
              </p:spPr>
            </p:cxnSp>
            <p:cxnSp>
              <p:nvCxnSpPr>
                <p:cNvPr id="33" name="Straight Connector 32">
                  <a:extLst>
                    <a:ext uri="{FF2B5EF4-FFF2-40B4-BE49-F238E27FC236}">
                      <a16:creationId xmlns:a16="http://schemas.microsoft.com/office/drawing/2014/main" id="{75BAC03F-6E31-48FD-B90F-F4D0842EF6F4}"/>
                    </a:ext>
                  </a:extLst>
                </p:cNvPr>
                <p:cNvCxnSpPr/>
                <p:nvPr/>
              </p:nvCxnSpPr>
              <p:spPr>
                <a:xfrm flipV="1">
                  <a:off x="8398192" y="1041807"/>
                  <a:ext cx="745808" cy="330740"/>
                </a:xfrm>
                <a:prstGeom prst="line">
                  <a:avLst/>
                </a:prstGeom>
                <a:noFill/>
                <a:ln w="12700" cap="flat" cmpd="sng" algn="ctr">
                  <a:solidFill>
                    <a:srgbClr val="4472C4"/>
                  </a:solidFill>
                  <a:prstDash val="solid"/>
                  <a:miter lim="800000"/>
                </a:ln>
                <a:effectLst/>
              </p:spPr>
            </p:cxnSp>
            <p:cxnSp>
              <p:nvCxnSpPr>
                <p:cNvPr id="34" name="Straight Connector 33">
                  <a:extLst>
                    <a:ext uri="{FF2B5EF4-FFF2-40B4-BE49-F238E27FC236}">
                      <a16:creationId xmlns:a16="http://schemas.microsoft.com/office/drawing/2014/main" id="{6836D797-C54F-441E-A83A-B96428C2EEC9}"/>
                    </a:ext>
                  </a:extLst>
                </p:cNvPr>
                <p:cNvCxnSpPr/>
                <p:nvPr/>
              </p:nvCxnSpPr>
              <p:spPr>
                <a:xfrm flipV="1">
                  <a:off x="8328183" y="1309224"/>
                  <a:ext cx="745808" cy="330740"/>
                </a:xfrm>
                <a:prstGeom prst="line">
                  <a:avLst/>
                </a:prstGeom>
                <a:noFill/>
                <a:ln w="12700" cap="flat" cmpd="sng" algn="ctr">
                  <a:solidFill>
                    <a:srgbClr val="4472C4"/>
                  </a:solidFill>
                  <a:prstDash val="solid"/>
                  <a:miter lim="800000"/>
                </a:ln>
                <a:effectLst/>
              </p:spPr>
            </p:cxnSp>
          </p:grpSp>
          <p:sp>
            <p:nvSpPr>
              <p:cNvPr id="27" name="Explosion: 8 Points 26">
                <a:extLst>
                  <a:ext uri="{FF2B5EF4-FFF2-40B4-BE49-F238E27FC236}">
                    <a16:creationId xmlns:a16="http://schemas.microsoft.com/office/drawing/2014/main" id="{5BA3DA5B-B72E-4295-8B43-E749021F12B4}"/>
                  </a:ext>
                </a:extLst>
              </p:cNvPr>
              <p:cNvSpPr/>
              <p:nvPr/>
            </p:nvSpPr>
            <p:spPr>
              <a:xfrm>
                <a:off x="5094856" y="3895440"/>
                <a:ext cx="2100798" cy="763929"/>
              </a:xfrm>
              <a:prstGeom prst="irregularSeal1">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123354F4-C88F-4CEC-A81A-F8359D8221B0}"/>
                </a:ext>
              </a:extLst>
            </p:cNvPr>
            <p:cNvGrpSpPr/>
            <p:nvPr/>
          </p:nvGrpSpPr>
          <p:grpSpPr>
            <a:xfrm>
              <a:off x="3081291" y="340149"/>
              <a:ext cx="1417899" cy="1576351"/>
              <a:chOff x="2433747" y="2412225"/>
              <a:chExt cx="1417899" cy="1576351"/>
            </a:xfrm>
          </p:grpSpPr>
          <p:pic>
            <p:nvPicPr>
              <p:cNvPr id="17" name="Graphic 16" descr="Lightning">
                <a:extLst>
                  <a:ext uri="{FF2B5EF4-FFF2-40B4-BE49-F238E27FC236}">
                    <a16:creationId xmlns:a16="http://schemas.microsoft.com/office/drawing/2014/main" id="{BE597830-D15A-468C-A542-C7992F641F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3747" y="2412225"/>
                <a:ext cx="914400" cy="914400"/>
              </a:xfrm>
              <a:prstGeom prst="rect">
                <a:avLst/>
              </a:prstGeom>
            </p:spPr>
          </p:pic>
          <p:grpSp>
            <p:nvGrpSpPr>
              <p:cNvPr id="18" name="Group 17">
                <a:extLst>
                  <a:ext uri="{FF2B5EF4-FFF2-40B4-BE49-F238E27FC236}">
                    <a16:creationId xmlns:a16="http://schemas.microsoft.com/office/drawing/2014/main" id="{0DE05677-FA22-46DF-9DAF-FEF06887D735}"/>
                  </a:ext>
                </a:extLst>
              </p:cNvPr>
              <p:cNvGrpSpPr/>
              <p:nvPr/>
            </p:nvGrpSpPr>
            <p:grpSpPr>
              <a:xfrm>
                <a:off x="2433747" y="3074176"/>
                <a:ext cx="1417899" cy="914400"/>
                <a:chOff x="7173753" y="1041807"/>
                <a:chExt cx="1970247" cy="2830595"/>
              </a:xfrm>
            </p:grpSpPr>
            <p:cxnSp>
              <p:nvCxnSpPr>
                <p:cNvPr id="19" name="Straight Connector 18">
                  <a:extLst>
                    <a:ext uri="{FF2B5EF4-FFF2-40B4-BE49-F238E27FC236}">
                      <a16:creationId xmlns:a16="http://schemas.microsoft.com/office/drawing/2014/main" id="{D69B2AF0-1D4A-4BA3-BA21-C9CC7229F94F}"/>
                    </a:ext>
                  </a:extLst>
                </p:cNvPr>
                <p:cNvCxnSpPr>
                  <a:cxnSpLocks/>
                </p:cNvCxnSpPr>
                <p:nvPr/>
              </p:nvCxnSpPr>
              <p:spPr>
                <a:xfrm>
                  <a:off x="7842408" y="1309224"/>
                  <a:ext cx="0" cy="2563178"/>
                </a:xfrm>
                <a:prstGeom prst="line">
                  <a:avLst/>
                </a:prstGeom>
                <a:noFill/>
                <a:ln w="76200" cap="flat" cmpd="sng" algn="ctr">
                  <a:solidFill>
                    <a:srgbClr val="663300"/>
                  </a:solidFill>
                  <a:prstDash val="solid"/>
                  <a:miter lim="800000"/>
                </a:ln>
                <a:effectLst/>
              </p:spPr>
            </p:cxnSp>
            <p:cxnSp>
              <p:nvCxnSpPr>
                <p:cNvPr id="20" name="Straight Connector 19">
                  <a:extLst>
                    <a:ext uri="{FF2B5EF4-FFF2-40B4-BE49-F238E27FC236}">
                      <a16:creationId xmlns:a16="http://schemas.microsoft.com/office/drawing/2014/main" id="{BD3E708D-F3F0-4D45-9873-D0718EE10D6A}"/>
                    </a:ext>
                  </a:extLst>
                </p:cNvPr>
                <p:cNvCxnSpPr>
                  <a:cxnSpLocks/>
                </p:cNvCxnSpPr>
                <p:nvPr/>
              </p:nvCxnSpPr>
              <p:spPr>
                <a:xfrm>
                  <a:off x="7173753" y="1375494"/>
                  <a:ext cx="1237298" cy="0"/>
                </a:xfrm>
                <a:prstGeom prst="line">
                  <a:avLst/>
                </a:prstGeom>
                <a:noFill/>
                <a:ln w="28575" cap="flat" cmpd="sng" algn="ctr">
                  <a:solidFill>
                    <a:srgbClr val="663300"/>
                  </a:solidFill>
                  <a:prstDash val="solid"/>
                  <a:miter lim="800000"/>
                </a:ln>
                <a:effectLst/>
              </p:spPr>
            </p:cxnSp>
            <p:cxnSp>
              <p:nvCxnSpPr>
                <p:cNvPr id="21" name="Straight Connector 20">
                  <a:extLst>
                    <a:ext uri="{FF2B5EF4-FFF2-40B4-BE49-F238E27FC236}">
                      <a16:creationId xmlns:a16="http://schemas.microsoft.com/office/drawing/2014/main" id="{34F11F88-FCCE-429E-AC38-798404DC6460}"/>
                    </a:ext>
                  </a:extLst>
                </p:cNvPr>
                <p:cNvCxnSpPr>
                  <a:cxnSpLocks/>
                </p:cNvCxnSpPr>
                <p:nvPr/>
              </p:nvCxnSpPr>
              <p:spPr>
                <a:xfrm>
                  <a:off x="7176610" y="1671884"/>
                  <a:ext cx="1237298" cy="0"/>
                </a:xfrm>
                <a:prstGeom prst="line">
                  <a:avLst/>
                </a:prstGeom>
                <a:noFill/>
                <a:ln w="28575" cap="flat" cmpd="sng" algn="ctr">
                  <a:solidFill>
                    <a:srgbClr val="663300"/>
                  </a:solidFill>
                  <a:prstDash val="solid"/>
                  <a:miter lim="800000"/>
                </a:ln>
                <a:effectLst/>
              </p:spPr>
            </p:cxnSp>
            <p:cxnSp>
              <p:nvCxnSpPr>
                <p:cNvPr id="22" name="Straight Connector 21">
                  <a:extLst>
                    <a:ext uri="{FF2B5EF4-FFF2-40B4-BE49-F238E27FC236}">
                      <a16:creationId xmlns:a16="http://schemas.microsoft.com/office/drawing/2014/main" id="{2DFC74FE-81E7-4CA0-94A3-40F5B54EA00B}"/>
                    </a:ext>
                  </a:extLst>
                </p:cNvPr>
                <p:cNvCxnSpPr/>
                <p:nvPr/>
              </p:nvCxnSpPr>
              <p:spPr>
                <a:xfrm flipV="1">
                  <a:off x="7242333" y="1044754"/>
                  <a:ext cx="745808" cy="330740"/>
                </a:xfrm>
                <a:prstGeom prst="line">
                  <a:avLst/>
                </a:prstGeom>
                <a:noFill/>
                <a:ln w="12700" cap="flat" cmpd="sng" algn="ctr">
                  <a:solidFill>
                    <a:srgbClr val="4472C4"/>
                  </a:solidFill>
                  <a:prstDash val="solid"/>
                  <a:miter lim="800000"/>
                </a:ln>
                <a:effectLst/>
              </p:spPr>
            </p:cxnSp>
            <p:cxnSp>
              <p:nvCxnSpPr>
                <p:cNvPr id="23" name="Straight Connector 22">
                  <a:extLst>
                    <a:ext uri="{FF2B5EF4-FFF2-40B4-BE49-F238E27FC236}">
                      <a16:creationId xmlns:a16="http://schemas.microsoft.com/office/drawing/2014/main" id="{A16662AF-4E00-4EBC-9660-A71A1A1A86E8}"/>
                    </a:ext>
                  </a:extLst>
                </p:cNvPr>
                <p:cNvCxnSpPr>
                  <a:cxnSpLocks/>
                </p:cNvCxnSpPr>
                <p:nvPr/>
              </p:nvCxnSpPr>
              <p:spPr>
                <a:xfrm flipV="1">
                  <a:off x="7173753" y="1062830"/>
                  <a:ext cx="1237298" cy="598631"/>
                </a:xfrm>
                <a:prstGeom prst="line">
                  <a:avLst/>
                </a:prstGeom>
                <a:noFill/>
                <a:ln w="12700" cap="flat" cmpd="sng" algn="ctr">
                  <a:solidFill>
                    <a:srgbClr val="4472C4"/>
                  </a:solidFill>
                  <a:prstDash val="solid"/>
                  <a:miter lim="800000"/>
                </a:ln>
                <a:effectLst/>
              </p:spPr>
            </p:cxnSp>
            <p:cxnSp>
              <p:nvCxnSpPr>
                <p:cNvPr id="24" name="Straight Connector 23">
                  <a:extLst>
                    <a:ext uri="{FF2B5EF4-FFF2-40B4-BE49-F238E27FC236}">
                      <a16:creationId xmlns:a16="http://schemas.microsoft.com/office/drawing/2014/main" id="{DE98C930-2335-4923-BBF4-D90BF241FFCA}"/>
                    </a:ext>
                  </a:extLst>
                </p:cNvPr>
                <p:cNvCxnSpPr/>
                <p:nvPr/>
              </p:nvCxnSpPr>
              <p:spPr>
                <a:xfrm flipV="1">
                  <a:off x="8398192" y="1041807"/>
                  <a:ext cx="745808" cy="330740"/>
                </a:xfrm>
                <a:prstGeom prst="line">
                  <a:avLst/>
                </a:prstGeom>
                <a:noFill/>
                <a:ln w="12700" cap="flat" cmpd="sng" algn="ctr">
                  <a:solidFill>
                    <a:srgbClr val="4472C4"/>
                  </a:solidFill>
                  <a:prstDash val="solid"/>
                  <a:miter lim="800000"/>
                </a:ln>
                <a:effectLst/>
              </p:spPr>
            </p:cxnSp>
            <p:cxnSp>
              <p:nvCxnSpPr>
                <p:cNvPr id="25" name="Straight Connector 24">
                  <a:extLst>
                    <a:ext uri="{FF2B5EF4-FFF2-40B4-BE49-F238E27FC236}">
                      <a16:creationId xmlns:a16="http://schemas.microsoft.com/office/drawing/2014/main" id="{311FD2B2-7D07-4707-B842-180D1186E03E}"/>
                    </a:ext>
                  </a:extLst>
                </p:cNvPr>
                <p:cNvCxnSpPr/>
                <p:nvPr/>
              </p:nvCxnSpPr>
              <p:spPr>
                <a:xfrm flipV="1">
                  <a:off x="8328183" y="1309224"/>
                  <a:ext cx="745808" cy="330740"/>
                </a:xfrm>
                <a:prstGeom prst="line">
                  <a:avLst/>
                </a:prstGeom>
                <a:noFill/>
                <a:ln w="12700" cap="flat" cmpd="sng" algn="ctr">
                  <a:solidFill>
                    <a:srgbClr val="4472C4"/>
                  </a:solidFill>
                  <a:prstDash val="solid"/>
                  <a:miter lim="800000"/>
                </a:ln>
                <a:effectLst/>
              </p:spPr>
            </p:cxnSp>
          </p:grpSp>
        </p:grpSp>
        <p:sp>
          <p:nvSpPr>
            <p:cNvPr id="8" name="Arrow: Right 7">
              <a:extLst>
                <a:ext uri="{FF2B5EF4-FFF2-40B4-BE49-F238E27FC236}">
                  <a16:creationId xmlns:a16="http://schemas.microsoft.com/office/drawing/2014/main" id="{AED3207B-6B2F-42FD-A539-C891166CD367}"/>
                </a:ext>
              </a:extLst>
            </p:cNvPr>
            <p:cNvSpPr/>
            <p:nvPr/>
          </p:nvSpPr>
          <p:spPr>
            <a:xfrm>
              <a:off x="1995787" y="1011490"/>
              <a:ext cx="828880" cy="23618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CFE20EAF-BF6B-43DE-9A06-B55B771F4916}"/>
                </a:ext>
              </a:extLst>
            </p:cNvPr>
            <p:cNvSpPr/>
            <p:nvPr/>
          </p:nvSpPr>
          <p:spPr>
            <a:xfrm>
              <a:off x="4542090" y="1034548"/>
              <a:ext cx="828880" cy="23618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6883CC2C-6174-4577-BD0E-B75763D18980}"/>
                </a:ext>
              </a:extLst>
            </p:cNvPr>
            <p:cNvSpPr/>
            <p:nvPr/>
          </p:nvSpPr>
          <p:spPr>
            <a:xfrm>
              <a:off x="8112507" y="1034547"/>
              <a:ext cx="828880" cy="23618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35BB161-C540-4752-9241-1C0C1FD5C7F0}"/>
                </a:ext>
              </a:extLst>
            </p:cNvPr>
            <p:cNvGrpSpPr/>
            <p:nvPr/>
          </p:nvGrpSpPr>
          <p:grpSpPr>
            <a:xfrm>
              <a:off x="9244733" y="618885"/>
              <a:ext cx="2447811" cy="1230496"/>
              <a:chOff x="9244733" y="618885"/>
              <a:chExt cx="2447811" cy="1230496"/>
            </a:xfrm>
          </p:grpSpPr>
          <p:pic>
            <p:nvPicPr>
              <p:cNvPr id="12" name="Graphic 11" descr="Home">
                <a:extLst>
                  <a:ext uri="{FF2B5EF4-FFF2-40B4-BE49-F238E27FC236}">
                    <a16:creationId xmlns:a16="http://schemas.microsoft.com/office/drawing/2014/main" id="{301CFBF9-1CF7-4F2D-882A-D23A572855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44733" y="618885"/>
                <a:ext cx="1096431" cy="1230496"/>
              </a:xfrm>
              <a:prstGeom prst="rect">
                <a:avLst/>
              </a:prstGeom>
            </p:spPr>
          </p:pic>
          <p:pic>
            <p:nvPicPr>
              <p:cNvPr id="13" name="Graphic 12" descr="Home">
                <a:extLst>
                  <a:ext uri="{FF2B5EF4-FFF2-40B4-BE49-F238E27FC236}">
                    <a16:creationId xmlns:a16="http://schemas.microsoft.com/office/drawing/2014/main" id="{AD9BA455-CE6D-4F7C-B0C5-1AE8687A04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96113" y="618885"/>
                <a:ext cx="1096431" cy="1230496"/>
              </a:xfrm>
              <a:prstGeom prst="rect">
                <a:avLst/>
              </a:prstGeom>
            </p:spPr>
          </p:pic>
          <p:sp>
            <p:nvSpPr>
              <p:cNvPr id="14" name="Rectangle 13">
                <a:extLst>
                  <a:ext uri="{FF2B5EF4-FFF2-40B4-BE49-F238E27FC236}">
                    <a16:creationId xmlns:a16="http://schemas.microsoft.com/office/drawing/2014/main" id="{6402C5FA-1048-473A-A958-FD7CA03B8D29}"/>
                  </a:ext>
                </a:extLst>
              </p:cNvPr>
              <p:cNvSpPr/>
              <p:nvPr/>
            </p:nvSpPr>
            <p:spPr>
              <a:xfrm>
                <a:off x="9701298" y="1374453"/>
                <a:ext cx="174794" cy="295190"/>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ED9F8CB-EA1F-479C-8584-CA0331AC7820}"/>
                  </a:ext>
                </a:extLst>
              </p:cNvPr>
              <p:cNvSpPr/>
              <p:nvPr/>
            </p:nvSpPr>
            <p:spPr>
              <a:xfrm>
                <a:off x="11056932" y="1352960"/>
                <a:ext cx="174794" cy="29519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5A1881D1-F2E4-48F4-A855-0F98A3770051}"/>
                  </a:ext>
                </a:extLst>
              </p:cNvPr>
              <p:cNvSpPr/>
              <p:nvPr/>
            </p:nvSpPr>
            <p:spPr>
              <a:xfrm>
                <a:off x="10367324" y="1437069"/>
                <a:ext cx="294866" cy="61523"/>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35" name="TextBox 34">
            <a:extLst>
              <a:ext uri="{FF2B5EF4-FFF2-40B4-BE49-F238E27FC236}">
                <a16:creationId xmlns:a16="http://schemas.microsoft.com/office/drawing/2014/main" id="{8416B26A-13BD-4A1E-8B7D-82F2D71A28A2}"/>
              </a:ext>
            </a:extLst>
          </p:cNvPr>
          <p:cNvSpPr txBox="1"/>
          <p:nvPr/>
        </p:nvSpPr>
        <p:spPr>
          <a:xfrm>
            <a:off x="635943" y="372317"/>
            <a:ext cx="8496700" cy="461665"/>
          </a:xfrm>
          <a:prstGeom prst="rect">
            <a:avLst/>
          </a:prstGeom>
          <a:noFill/>
        </p:spPr>
        <p:txBody>
          <a:bodyPr wrap="square" rtlCol="0">
            <a:spAutoFit/>
          </a:bodyPr>
          <a:lstStyle/>
          <a:p>
            <a:pPr defTabSz="914400"/>
            <a:r>
              <a:rPr lang="en-US" sz="2400" b="1" dirty="0">
                <a:solidFill>
                  <a:prstClr val="black"/>
                </a:solidFill>
                <a:latin typeface="Calibri" panose="020F0502020204030204"/>
              </a:rPr>
              <a:t>Threat           Event		Impact    	       Outcome(s)</a:t>
            </a:r>
          </a:p>
        </p:txBody>
      </p:sp>
      <p:sp>
        <p:nvSpPr>
          <p:cNvPr id="62" name="TextBox 61">
            <a:extLst>
              <a:ext uri="{FF2B5EF4-FFF2-40B4-BE49-F238E27FC236}">
                <a16:creationId xmlns:a16="http://schemas.microsoft.com/office/drawing/2014/main" id="{1D173EB9-1C77-4EB5-9B12-7C5F9BDAB7DC}"/>
              </a:ext>
            </a:extLst>
          </p:cNvPr>
          <p:cNvSpPr txBox="1"/>
          <p:nvPr/>
        </p:nvSpPr>
        <p:spPr>
          <a:xfrm>
            <a:off x="482403" y="2440792"/>
            <a:ext cx="8412585" cy="338554"/>
          </a:xfrm>
          <a:prstGeom prst="rect">
            <a:avLst/>
          </a:prstGeom>
          <a:noFill/>
        </p:spPr>
        <p:txBody>
          <a:bodyPr wrap="square" rtlCol="0">
            <a:spAutoFit/>
          </a:bodyPr>
          <a:lstStyle/>
          <a:p>
            <a:pPr defTabSz="914400"/>
            <a:r>
              <a:rPr lang="en-US" sz="1600" b="1" dirty="0">
                <a:solidFill>
                  <a:prstClr val="black"/>
                </a:solidFill>
                <a:latin typeface="Calibri" panose="020F0502020204030204"/>
              </a:rPr>
              <a:t>Lightning </a:t>
            </a:r>
            <a:r>
              <a:rPr lang="en-US" sz="1600" b="1" dirty="0">
                <a:solidFill>
                  <a:prstClr val="black"/>
                </a:solidFill>
                <a:latin typeface="Calibri" panose="020F0502020204030204"/>
                <a:sym typeface="Wingdings" panose="05000000000000000000" pitchFamily="2" charset="2"/>
              </a:rPr>
              <a:t>     Lightning Strike on Pole      Damaged Infrastructure           Power Outage</a:t>
            </a:r>
            <a:endParaRPr lang="en-US" sz="1600" b="1" dirty="0">
              <a:solidFill>
                <a:prstClr val="black"/>
              </a:solidFill>
              <a:latin typeface="Calibri" panose="020F0502020204030204"/>
            </a:endParaRPr>
          </a:p>
        </p:txBody>
      </p:sp>
      <p:grpSp>
        <p:nvGrpSpPr>
          <p:cNvPr id="64" name="Group 63">
            <a:extLst>
              <a:ext uri="{FF2B5EF4-FFF2-40B4-BE49-F238E27FC236}">
                <a16:creationId xmlns:a16="http://schemas.microsoft.com/office/drawing/2014/main" id="{B1EB6426-F40A-46F0-8170-DB681E024DF8}"/>
              </a:ext>
            </a:extLst>
          </p:cNvPr>
          <p:cNvGrpSpPr/>
          <p:nvPr/>
        </p:nvGrpSpPr>
        <p:grpSpPr>
          <a:xfrm>
            <a:off x="1653909" y="3264731"/>
            <a:ext cx="6745711" cy="1131341"/>
            <a:chOff x="1995787" y="618885"/>
            <a:chExt cx="9696757" cy="1530566"/>
          </a:xfrm>
        </p:grpSpPr>
        <p:grpSp>
          <p:nvGrpSpPr>
            <p:cNvPr id="66" name="Group 65">
              <a:extLst>
                <a:ext uri="{FF2B5EF4-FFF2-40B4-BE49-F238E27FC236}">
                  <a16:creationId xmlns:a16="http://schemas.microsoft.com/office/drawing/2014/main" id="{7AF48C0C-4AE6-47FB-85E8-B0206B801B3A}"/>
                </a:ext>
              </a:extLst>
            </p:cNvPr>
            <p:cNvGrpSpPr/>
            <p:nvPr/>
          </p:nvGrpSpPr>
          <p:grpSpPr>
            <a:xfrm>
              <a:off x="5751735" y="855535"/>
              <a:ext cx="2100798" cy="1293916"/>
              <a:chOff x="5094856" y="3365453"/>
              <a:chExt cx="2100798" cy="1293916"/>
            </a:xfrm>
          </p:grpSpPr>
          <p:grpSp>
            <p:nvGrpSpPr>
              <p:cNvPr id="86" name="Group 85">
                <a:extLst>
                  <a:ext uri="{FF2B5EF4-FFF2-40B4-BE49-F238E27FC236}">
                    <a16:creationId xmlns:a16="http://schemas.microsoft.com/office/drawing/2014/main" id="{DBF9891B-0412-441B-81F7-2B0C17F7B6B4}"/>
                  </a:ext>
                </a:extLst>
              </p:cNvPr>
              <p:cNvGrpSpPr/>
              <p:nvPr/>
            </p:nvGrpSpPr>
            <p:grpSpPr>
              <a:xfrm rot="2369026">
                <a:off x="5241027" y="3365453"/>
                <a:ext cx="1417899" cy="914400"/>
                <a:chOff x="7173753" y="1041807"/>
                <a:chExt cx="1970247" cy="2830595"/>
              </a:xfrm>
            </p:grpSpPr>
            <p:cxnSp>
              <p:nvCxnSpPr>
                <p:cNvPr id="88" name="Straight Connector 87">
                  <a:extLst>
                    <a:ext uri="{FF2B5EF4-FFF2-40B4-BE49-F238E27FC236}">
                      <a16:creationId xmlns:a16="http://schemas.microsoft.com/office/drawing/2014/main" id="{F38467E5-83F1-4034-8BF0-F1F36120ED96}"/>
                    </a:ext>
                  </a:extLst>
                </p:cNvPr>
                <p:cNvCxnSpPr>
                  <a:cxnSpLocks/>
                </p:cNvCxnSpPr>
                <p:nvPr/>
              </p:nvCxnSpPr>
              <p:spPr>
                <a:xfrm>
                  <a:off x="7842408" y="1309224"/>
                  <a:ext cx="0" cy="2563178"/>
                </a:xfrm>
                <a:prstGeom prst="line">
                  <a:avLst/>
                </a:prstGeom>
                <a:noFill/>
                <a:ln w="76200" cap="flat" cmpd="sng" algn="ctr">
                  <a:solidFill>
                    <a:srgbClr val="663300"/>
                  </a:solidFill>
                  <a:prstDash val="solid"/>
                  <a:miter lim="800000"/>
                </a:ln>
                <a:effectLst/>
              </p:spPr>
            </p:cxnSp>
            <p:cxnSp>
              <p:nvCxnSpPr>
                <p:cNvPr id="89" name="Straight Connector 88">
                  <a:extLst>
                    <a:ext uri="{FF2B5EF4-FFF2-40B4-BE49-F238E27FC236}">
                      <a16:creationId xmlns:a16="http://schemas.microsoft.com/office/drawing/2014/main" id="{C68CF9BE-CDC0-41F6-B092-4669853CEDBD}"/>
                    </a:ext>
                  </a:extLst>
                </p:cNvPr>
                <p:cNvCxnSpPr>
                  <a:cxnSpLocks/>
                </p:cNvCxnSpPr>
                <p:nvPr/>
              </p:nvCxnSpPr>
              <p:spPr>
                <a:xfrm>
                  <a:off x="7173753" y="1375494"/>
                  <a:ext cx="1237298" cy="0"/>
                </a:xfrm>
                <a:prstGeom prst="line">
                  <a:avLst/>
                </a:prstGeom>
                <a:noFill/>
                <a:ln w="28575" cap="flat" cmpd="sng" algn="ctr">
                  <a:solidFill>
                    <a:srgbClr val="663300"/>
                  </a:solidFill>
                  <a:prstDash val="solid"/>
                  <a:miter lim="800000"/>
                </a:ln>
                <a:effectLst/>
              </p:spPr>
            </p:cxnSp>
            <p:cxnSp>
              <p:nvCxnSpPr>
                <p:cNvPr id="90" name="Straight Connector 89">
                  <a:extLst>
                    <a:ext uri="{FF2B5EF4-FFF2-40B4-BE49-F238E27FC236}">
                      <a16:creationId xmlns:a16="http://schemas.microsoft.com/office/drawing/2014/main" id="{1D252C6B-C5BE-4967-97E4-1993F552B21B}"/>
                    </a:ext>
                  </a:extLst>
                </p:cNvPr>
                <p:cNvCxnSpPr>
                  <a:cxnSpLocks/>
                </p:cNvCxnSpPr>
                <p:nvPr/>
              </p:nvCxnSpPr>
              <p:spPr>
                <a:xfrm>
                  <a:off x="7176610" y="1671884"/>
                  <a:ext cx="1237298" cy="0"/>
                </a:xfrm>
                <a:prstGeom prst="line">
                  <a:avLst/>
                </a:prstGeom>
                <a:noFill/>
                <a:ln w="28575" cap="flat" cmpd="sng" algn="ctr">
                  <a:solidFill>
                    <a:srgbClr val="663300"/>
                  </a:solidFill>
                  <a:prstDash val="solid"/>
                  <a:miter lim="800000"/>
                </a:ln>
                <a:effectLst/>
              </p:spPr>
            </p:cxnSp>
            <p:cxnSp>
              <p:nvCxnSpPr>
                <p:cNvPr id="91" name="Straight Connector 90">
                  <a:extLst>
                    <a:ext uri="{FF2B5EF4-FFF2-40B4-BE49-F238E27FC236}">
                      <a16:creationId xmlns:a16="http://schemas.microsoft.com/office/drawing/2014/main" id="{953754F0-D55F-40A6-A739-14A4380A7307}"/>
                    </a:ext>
                  </a:extLst>
                </p:cNvPr>
                <p:cNvCxnSpPr/>
                <p:nvPr/>
              </p:nvCxnSpPr>
              <p:spPr>
                <a:xfrm flipV="1">
                  <a:off x="7242333" y="1044754"/>
                  <a:ext cx="745808" cy="330740"/>
                </a:xfrm>
                <a:prstGeom prst="line">
                  <a:avLst/>
                </a:prstGeom>
                <a:noFill/>
                <a:ln w="12700" cap="flat" cmpd="sng" algn="ctr">
                  <a:solidFill>
                    <a:srgbClr val="4472C4"/>
                  </a:solidFill>
                  <a:prstDash val="solid"/>
                  <a:miter lim="800000"/>
                </a:ln>
                <a:effectLst/>
              </p:spPr>
            </p:cxnSp>
            <p:cxnSp>
              <p:nvCxnSpPr>
                <p:cNvPr id="92" name="Straight Connector 91">
                  <a:extLst>
                    <a:ext uri="{FF2B5EF4-FFF2-40B4-BE49-F238E27FC236}">
                      <a16:creationId xmlns:a16="http://schemas.microsoft.com/office/drawing/2014/main" id="{14438AEF-704F-4231-B8D5-03F7E7918F08}"/>
                    </a:ext>
                  </a:extLst>
                </p:cNvPr>
                <p:cNvCxnSpPr>
                  <a:cxnSpLocks/>
                </p:cNvCxnSpPr>
                <p:nvPr/>
              </p:nvCxnSpPr>
              <p:spPr>
                <a:xfrm flipV="1">
                  <a:off x="7173753" y="1062830"/>
                  <a:ext cx="1237298" cy="598631"/>
                </a:xfrm>
                <a:prstGeom prst="line">
                  <a:avLst/>
                </a:prstGeom>
                <a:noFill/>
                <a:ln w="12700" cap="flat" cmpd="sng" algn="ctr">
                  <a:solidFill>
                    <a:srgbClr val="4472C4"/>
                  </a:solidFill>
                  <a:prstDash val="solid"/>
                  <a:miter lim="800000"/>
                </a:ln>
                <a:effectLst/>
              </p:spPr>
            </p:cxnSp>
            <p:cxnSp>
              <p:nvCxnSpPr>
                <p:cNvPr id="93" name="Straight Connector 92">
                  <a:extLst>
                    <a:ext uri="{FF2B5EF4-FFF2-40B4-BE49-F238E27FC236}">
                      <a16:creationId xmlns:a16="http://schemas.microsoft.com/office/drawing/2014/main" id="{691D35AC-71B8-4F8C-A646-8D7779D978A0}"/>
                    </a:ext>
                  </a:extLst>
                </p:cNvPr>
                <p:cNvCxnSpPr/>
                <p:nvPr/>
              </p:nvCxnSpPr>
              <p:spPr>
                <a:xfrm flipV="1">
                  <a:off x="8398192" y="1041807"/>
                  <a:ext cx="745808" cy="330740"/>
                </a:xfrm>
                <a:prstGeom prst="line">
                  <a:avLst/>
                </a:prstGeom>
                <a:noFill/>
                <a:ln w="12700" cap="flat" cmpd="sng" algn="ctr">
                  <a:solidFill>
                    <a:srgbClr val="4472C4"/>
                  </a:solidFill>
                  <a:prstDash val="solid"/>
                  <a:miter lim="800000"/>
                </a:ln>
                <a:effectLst/>
              </p:spPr>
            </p:cxnSp>
            <p:cxnSp>
              <p:nvCxnSpPr>
                <p:cNvPr id="94" name="Straight Connector 93">
                  <a:extLst>
                    <a:ext uri="{FF2B5EF4-FFF2-40B4-BE49-F238E27FC236}">
                      <a16:creationId xmlns:a16="http://schemas.microsoft.com/office/drawing/2014/main" id="{448CD148-3BD3-40B1-9F1C-AEFC7771486E}"/>
                    </a:ext>
                  </a:extLst>
                </p:cNvPr>
                <p:cNvCxnSpPr/>
                <p:nvPr/>
              </p:nvCxnSpPr>
              <p:spPr>
                <a:xfrm flipV="1">
                  <a:off x="8328183" y="1309224"/>
                  <a:ext cx="745808" cy="330740"/>
                </a:xfrm>
                <a:prstGeom prst="line">
                  <a:avLst/>
                </a:prstGeom>
                <a:noFill/>
                <a:ln w="12700" cap="flat" cmpd="sng" algn="ctr">
                  <a:solidFill>
                    <a:srgbClr val="4472C4"/>
                  </a:solidFill>
                  <a:prstDash val="solid"/>
                  <a:miter lim="800000"/>
                </a:ln>
                <a:effectLst/>
              </p:spPr>
            </p:cxnSp>
          </p:grpSp>
          <p:sp>
            <p:nvSpPr>
              <p:cNvPr id="87" name="Explosion: 8 Points 86">
                <a:extLst>
                  <a:ext uri="{FF2B5EF4-FFF2-40B4-BE49-F238E27FC236}">
                    <a16:creationId xmlns:a16="http://schemas.microsoft.com/office/drawing/2014/main" id="{958D9F4C-EDDD-4B27-A810-DFFDBFBB8FB4}"/>
                  </a:ext>
                </a:extLst>
              </p:cNvPr>
              <p:cNvSpPr/>
              <p:nvPr/>
            </p:nvSpPr>
            <p:spPr>
              <a:xfrm>
                <a:off x="5094856" y="3895440"/>
                <a:ext cx="2100798" cy="763929"/>
              </a:xfrm>
              <a:prstGeom prst="irregularSeal1">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8" name="Arrow: Right 67">
              <a:extLst>
                <a:ext uri="{FF2B5EF4-FFF2-40B4-BE49-F238E27FC236}">
                  <a16:creationId xmlns:a16="http://schemas.microsoft.com/office/drawing/2014/main" id="{9A60B633-FC2A-4AC5-882B-AB2BD0E05215}"/>
                </a:ext>
              </a:extLst>
            </p:cNvPr>
            <p:cNvSpPr/>
            <p:nvPr/>
          </p:nvSpPr>
          <p:spPr>
            <a:xfrm>
              <a:off x="1995787" y="1011490"/>
              <a:ext cx="828880" cy="23618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Arrow: Right 68">
              <a:extLst>
                <a:ext uri="{FF2B5EF4-FFF2-40B4-BE49-F238E27FC236}">
                  <a16:creationId xmlns:a16="http://schemas.microsoft.com/office/drawing/2014/main" id="{14669A40-5987-4CB0-B8B6-6D06C872660B}"/>
                </a:ext>
              </a:extLst>
            </p:cNvPr>
            <p:cNvSpPr/>
            <p:nvPr/>
          </p:nvSpPr>
          <p:spPr>
            <a:xfrm>
              <a:off x="4542090" y="1034548"/>
              <a:ext cx="828880" cy="23618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Arrow: Right 69">
              <a:extLst>
                <a:ext uri="{FF2B5EF4-FFF2-40B4-BE49-F238E27FC236}">
                  <a16:creationId xmlns:a16="http://schemas.microsoft.com/office/drawing/2014/main" id="{96E0D025-9D65-42B9-B793-B0AE8EBC08B6}"/>
                </a:ext>
              </a:extLst>
            </p:cNvPr>
            <p:cNvSpPr/>
            <p:nvPr/>
          </p:nvSpPr>
          <p:spPr>
            <a:xfrm>
              <a:off x="8112507" y="1034547"/>
              <a:ext cx="828880" cy="23618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9B742855-A96F-4884-85CB-EFE706C45BBC}"/>
                </a:ext>
              </a:extLst>
            </p:cNvPr>
            <p:cNvGrpSpPr/>
            <p:nvPr/>
          </p:nvGrpSpPr>
          <p:grpSpPr>
            <a:xfrm>
              <a:off x="9244733" y="618885"/>
              <a:ext cx="2447811" cy="1230496"/>
              <a:chOff x="9244733" y="618885"/>
              <a:chExt cx="2447811" cy="1230496"/>
            </a:xfrm>
          </p:grpSpPr>
          <p:pic>
            <p:nvPicPr>
              <p:cNvPr id="72" name="Graphic 71" descr="Home">
                <a:extLst>
                  <a:ext uri="{FF2B5EF4-FFF2-40B4-BE49-F238E27FC236}">
                    <a16:creationId xmlns:a16="http://schemas.microsoft.com/office/drawing/2014/main" id="{62F27F90-DBE8-4C8C-B3F5-AE21A443EE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44733" y="618885"/>
                <a:ext cx="1096431" cy="1230496"/>
              </a:xfrm>
              <a:prstGeom prst="rect">
                <a:avLst/>
              </a:prstGeom>
            </p:spPr>
          </p:pic>
          <p:pic>
            <p:nvPicPr>
              <p:cNvPr id="73" name="Graphic 72" descr="Home">
                <a:extLst>
                  <a:ext uri="{FF2B5EF4-FFF2-40B4-BE49-F238E27FC236}">
                    <a16:creationId xmlns:a16="http://schemas.microsoft.com/office/drawing/2014/main" id="{83E17A35-46B5-45EF-85F4-87AC08FFAF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96113" y="618885"/>
                <a:ext cx="1096431" cy="1230496"/>
              </a:xfrm>
              <a:prstGeom prst="rect">
                <a:avLst/>
              </a:prstGeom>
            </p:spPr>
          </p:pic>
          <p:sp>
            <p:nvSpPr>
              <p:cNvPr id="74" name="Rectangle 73">
                <a:extLst>
                  <a:ext uri="{FF2B5EF4-FFF2-40B4-BE49-F238E27FC236}">
                    <a16:creationId xmlns:a16="http://schemas.microsoft.com/office/drawing/2014/main" id="{2001D4C8-CB51-4B88-BDE6-CF8335EB6636}"/>
                  </a:ext>
                </a:extLst>
              </p:cNvPr>
              <p:cNvSpPr/>
              <p:nvPr/>
            </p:nvSpPr>
            <p:spPr>
              <a:xfrm>
                <a:off x="9701298" y="1374453"/>
                <a:ext cx="174794" cy="295190"/>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3A1EF69-882C-415F-9E67-A2571AD8C4FE}"/>
                  </a:ext>
                </a:extLst>
              </p:cNvPr>
              <p:cNvSpPr/>
              <p:nvPr/>
            </p:nvSpPr>
            <p:spPr>
              <a:xfrm>
                <a:off x="11056932" y="1352960"/>
                <a:ext cx="174794" cy="29519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Arrow: Right 75">
                <a:extLst>
                  <a:ext uri="{FF2B5EF4-FFF2-40B4-BE49-F238E27FC236}">
                    <a16:creationId xmlns:a16="http://schemas.microsoft.com/office/drawing/2014/main" id="{AE705F77-8C3F-4117-B193-6287EC10916E}"/>
                  </a:ext>
                </a:extLst>
              </p:cNvPr>
              <p:cNvSpPr/>
              <p:nvPr/>
            </p:nvSpPr>
            <p:spPr>
              <a:xfrm>
                <a:off x="10367324" y="1437069"/>
                <a:ext cx="294866" cy="61523"/>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5" name="Group 94">
            <a:extLst>
              <a:ext uri="{FF2B5EF4-FFF2-40B4-BE49-F238E27FC236}">
                <a16:creationId xmlns:a16="http://schemas.microsoft.com/office/drawing/2014/main" id="{35D30A19-9A67-4747-9B98-FA75A7195A21}"/>
              </a:ext>
            </a:extLst>
          </p:cNvPr>
          <p:cNvGrpSpPr/>
          <p:nvPr/>
        </p:nvGrpSpPr>
        <p:grpSpPr>
          <a:xfrm>
            <a:off x="1608424" y="5137147"/>
            <a:ext cx="5002316" cy="909540"/>
            <a:chOff x="1995787" y="693555"/>
            <a:chExt cx="7190679" cy="1230496"/>
          </a:xfrm>
        </p:grpSpPr>
        <p:sp>
          <p:nvSpPr>
            <p:cNvPr id="97" name="Arrow: Right 96">
              <a:extLst>
                <a:ext uri="{FF2B5EF4-FFF2-40B4-BE49-F238E27FC236}">
                  <a16:creationId xmlns:a16="http://schemas.microsoft.com/office/drawing/2014/main" id="{CEF417BC-784C-40DE-8CDE-8384E5A09B31}"/>
                </a:ext>
              </a:extLst>
            </p:cNvPr>
            <p:cNvSpPr/>
            <p:nvPr/>
          </p:nvSpPr>
          <p:spPr>
            <a:xfrm>
              <a:off x="1995787" y="1011490"/>
              <a:ext cx="828880" cy="23618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Arrow: Right 97">
              <a:extLst>
                <a:ext uri="{FF2B5EF4-FFF2-40B4-BE49-F238E27FC236}">
                  <a16:creationId xmlns:a16="http://schemas.microsoft.com/office/drawing/2014/main" id="{C6AC123F-D16B-4134-AE1B-FCE9B5062A61}"/>
                </a:ext>
              </a:extLst>
            </p:cNvPr>
            <p:cNvSpPr/>
            <p:nvPr/>
          </p:nvSpPr>
          <p:spPr>
            <a:xfrm>
              <a:off x="4784200" y="1134406"/>
              <a:ext cx="894263" cy="213128"/>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0" name="Group 99">
              <a:extLst>
                <a:ext uri="{FF2B5EF4-FFF2-40B4-BE49-F238E27FC236}">
                  <a16:creationId xmlns:a16="http://schemas.microsoft.com/office/drawing/2014/main" id="{4898836E-87C3-4B47-81FE-7400CBD8CDAE}"/>
                </a:ext>
              </a:extLst>
            </p:cNvPr>
            <p:cNvGrpSpPr/>
            <p:nvPr/>
          </p:nvGrpSpPr>
          <p:grpSpPr>
            <a:xfrm>
              <a:off x="6738656" y="693555"/>
              <a:ext cx="2447810" cy="1230496"/>
              <a:chOff x="6738656" y="693555"/>
              <a:chExt cx="2447810" cy="1230496"/>
            </a:xfrm>
          </p:grpSpPr>
          <p:pic>
            <p:nvPicPr>
              <p:cNvPr id="101" name="Graphic 100" descr="Home">
                <a:extLst>
                  <a:ext uri="{FF2B5EF4-FFF2-40B4-BE49-F238E27FC236}">
                    <a16:creationId xmlns:a16="http://schemas.microsoft.com/office/drawing/2014/main" id="{EA9A5587-0BA0-4EE3-B027-185616A1CD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38656" y="693555"/>
                <a:ext cx="1096432" cy="1230496"/>
              </a:xfrm>
              <a:prstGeom prst="rect">
                <a:avLst/>
              </a:prstGeom>
            </p:spPr>
          </p:pic>
          <p:pic>
            <p:nvPicPr>
              <p:cNvPr id="102" name="Graphic 101" descr="Home">
                <a:extLst>
                  <a:ext uri="{FF2B5EF4-FFF2-40B4-BE49-F238E27FC236}">
                    <a16:creationId xmlns:a16="http://schemas.microsoft.com/office/drawing/2014/main" id="{AFE948FE-1A0A-4F06-8D12-B78C6EB03A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0036" y="693555"/>
                <a:ext cx="1096430" cy="1230496"/>
              </a:xfrm>
              <a:prstGeom prst="rect">
                <a:avLst/>
              </a:prstGeom>
            </p:spPr>
          </p:pic>
          <p:sp>
            <p:nvSpPr>
              <p:cNvPr id="103" name="Rectangle 102">
                <a:extLst>
                  <a:ext uri="{FF2B5EF4-FFF2-40B4-BE49-F238E27FC236}">
                    <a16:creationId xmlns:a16="http://schemas.microsoft.com/office/drawing/2014/main" id="{9014F752-CDBC-4666-A6F2-3F9CAFA1B4B8}"/>
                  </a:ext>
                </a:extLst>
              </p:cNvPr>
              <p:cNvSpPr/>
              <p:nvPr/>
            </p:nvSpPr>
            <p:spPr>
              <a:xfrm>
                <a:off x="7210426" y="1463721"/>
                <a:ext cx="174793" cy="295190"/>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39E08907-AB4F-4337-ACE9-EDE2FA1E7654}"/>
                  </a:ext>
                </a:extLst>
              </p:cNvPr>
              <p:cNvSpPr/>
              <p:nvPr/>
            </p:nvSpPr>
            <p:spPr>
              <a:xfrm>
                <a:off x="8566061" y="1442228"/>
                <a:ext cx="174793" cy="29519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Arrow: Right 104">
                <a:extLst>
                  <a:ext uri="{FF2B5EF4-FFF2-40B4-BE49-F238E27FC236}">
                    <a16:creationId xmlns:a16="http://schemas.microsoft.com/office/drawing/2014/main" id="{55A93617-AA00-4FFA-9125-DD3EA676E2D1}"/>
                  </a:ext>
                </a:extLst>
              </p:cNvPr>
              <p:cNvSpPr/>
              <p:nvPr/>
            </p:nvSpPr>
            <p:spPr>
              <a:xfrm>
                <a:off x="7861245" y="1511739"/>
                <a:ext cx="294865" cy="61523"/>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125" name="TextBox 124">
            <a:extLst>
              <a:ext uri="{FF2B5EF4-FFF2-40B4-BE49-F238E27FC236}">
                <a16:creationId xmlns:a16="http://schemas.microsoft.com/office/drawing/2014/main" id="{ECCBE073-5543-4B12-AF10-CE61670F1743}"/>
              </a:ext>
            </a:extLst>
          </p:cNvPr>
          <p:cNvSpPr txBox="1"/>
          <p:nvPr/>
        </p:nvSpPr>
        <p:spPr>
          <a:xfrm>
            <a:off x="421233" y="4530576"/>
            <a:ext cx="8412585" cy="338554"/>
          </a:xfrm>
          <a:prstGeom prst="rect">
            <a:avLst/>
          </a:prstGeom>
          <a:noFill/>
        </p:spPr>
        <p:txBody>
          <a:bodyPr wrap="square" rtlCol="0">
            <a:spAutoFit/>
          </a:bodyPr>
          <a:lstStyle/>
          <a:p>
            <a:pPr defTabSz="914400"/>
            <a:r>
              <a:rPr lang="en-US" sz="1600" b="1" dirty="0">
                <a:solidFill>
                  <a:prstClr val="black"/>
                </a:solidFill>
                <a:latin typeface="Calibri" panose="020F0502020204030204"/>
              </a:rPr>
              <a:t>Accident </a:t>
            </a:r>
            <a:r>
              <a:rPr lang="en-US" sz="1600" b="1" dirty="0">
                <a:solidFill>
                  <a:prstClr val="black"/>
                </a:solidFill>
                <a:latin typeface="Calibri" panose="020F0502020204030204"/>
                <a:sym typeface="Wingdings" panose="05000000000000000000" pitchFamily="2" charset="2"/>
              </a:rPr>
              <a:t>               Vehicle Hitting Pole </a:t>
            </a:r>
            <a:r>
              <a:rPr lang="en-US" sz="1600" b="1">
                <a:solidFill>
                  <a:prstClr val="black"/>
                </a:solidFill>
                <a:latin typeface="Calibri" panose="020F0502020204030204"/>
                <a:sym typeface="Wingdings" panose="05000000000000000000" pitchFamily="2" charset="2"/>
              </a:rPr>
              <a:t>   Damaged Infrastructure            Power </a:t>
            </a:r>
            <a:r>
              <a:rPr lang="en-US" sz="1600" b="1" dirty="0">
                <a:solidFill>
                  <a:prstClr val="black"/>
                </a:solidFill>
                <a:latin typeface="Calibri" panose="020F0502020204030204"/>
                <a:sym typeface="Wingdings" panose="05000000000000000000" pitchFamily="2" charset="2"/>
              </a:rPr>
              <a:t>Outage</a:t>
            </a:r>
            <a:endParaRPr lang="en-US" sz="1600" b="1" dirty="0">
              <a:solidFill>
                <a:prstClr val="black"/>
              </a:solidFill>
              <a:latin typeface="Calibri" panose="020F0502020204030204"/>
            </a:endParaRPr>
          </a:p>
        </p:txBody>
      </p:sp>
      <p:grpSp>
        <p:nvGrpSpPr>
          <p:cNvPr id="126" name="Group 125">
            <a:extLst>
              <a:ext uri="{FF2B5EF4-FFF2-40B4-BE49-F238E27FC236}">
                <a16:creationId xmlns:a16="http://schemas.microsoft.com/office/drawing/2014/main" id="{6F713205-A089-4C0D-B64C-69868BBFA897}"/>
              </a:ext>
            </a:extLst>
          </p:cNvPr>
          <p:cNvGrpSpPr/>
          <p:nvPr/>
        </p:nvGrpSpPr>
        <p:grpSpPr>
          <a:xfrm>
            <a:off x="343179" y="3465311"/>
            <a:ext cx="886441" cy="686788"/>
            <a:chOff x="5277802" y="2112971"/>
            <a:chExt cx="2598167" cy="2337435"/>
          </a:xfrm>
        </p:grpSpPr>
        <p:pic>
          <p:nvPicPr>
            <p:cNvPr id="127" name="Graphic 126" descr="Truck">
              <a:extLst>
                <a:ext uri="{FF2B5EF4-FFF2-40B4-BE49-F238E27FC236}">
                  <a16:creationId xmlns:a16="http://schemas.microsoft.com/office/drawing/2014/main" id="{11463A53-796A-490F-A980-2AB9AE163C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7802" y="2112971"/>
              <a:ext cx="2337435" cy="2337435"/>
            </a:xfrm>
            <a:prstGeom prst="rect">
              <a:avLst/>
            </a:prstGeom>
          </p:spPr>
        </p:pic>
        <p:sp>
          <p:nvSpPr>
            <p:cNvPr id="135" name="Explosion: 8 Points 134">
              <a:extLst>
                <a:ext uri="{FF2B5EF4-FFF2-40B4-BE49-F238E27FC236}">
                  <a16:creationId xmlns:a16="http://schemas.microsoft.com/office/drawing/2014/main" id="{475DE312-8561-41D3-93CF-650D72C55E51}"/>
                </a:ext>
              </a:extLst>
            </p:cNvPr>
            <p:cNvSpPr/>
            <p:nvPr/>
          </p:nvSpPr>
          <p:spPr>
            <a:xfrm rot="5160951">
              <a:off x="6814632" y="3104420"/>
              <a:ext cx="1630354" cy="492320"/>
            </a:xfrm>
            <a:prstGeom prst="irregularSeal1">
              <a:avLst/>
            </a:prstGeom>
            <a:gradFill flip="none" rotWithShape="1">
              <a:gsLst>
                <a:gs pos="0">
                  <a:srgbClr val="FF0000"/>
                </a:gs>
                <a:gs pos="100000">
                  <a:srgbClr val="FFC000"/>
                </a:gs>
              </a:gsLst>
              <a:path path="circle">
                <a:fillToRect l="100000" t="100000"/>
              </a:path>
              <a:tileRect r="-100000" b="-100000"/>
            </a:gradFill>
            <a:ln w="9525" cap="flat" cmpd="sng" algn="ctr">
              <a:solidFill>
                <a:srgbClr val="002F6C">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Gill Sans MT"/>
                <a:ea typeface="+mn-ea"/>
                <a:cs typeface="+mn-cs"/>
              </a:endParaRPr>
            </a:p>
          </p:txBody>
        </p:sp>
      </p:grpSp>
      <p:sp>
        <p:nvSpPr>
          <p:cNvPr id="138" name="TextBox 137">
            <a:extLst>
              <a:ext uri="{FF2B5EF4-FFF2-40B4-BE49-F238E27FC236}">
                <a16:creationId xmlns:a16="http://schemas.microsoft.com/office/drawing/2014/main" id="{659988F0-B817-41B4-BC19-E08C0CE3E9B7}"/>
              </a:ext>
            </a:extLst>
          </p:cNvPr>
          <p:cNvSpPr txBox="1"/>
          <p:nvPr/>
        </p:nvSpPr>
        <p:spPr>
          <a:xfrm>
            <a:off x="393470" y="6435556"/>
            <a:ext cx="8412585" cy="338554"/>
          </a:xfrm>
          <a:prstGeom prst="rect">
            <a:avLst/>
          </a:prstGeom>
          <a:noFill/>
        </p:spPr>
        <p:txBody>
          <a:bodyPr wrap="square" rtlCol="0">
            <a:spAutoFit/>
          </a:bodyPr>
          <a:lstStyle/>
          <a:p>
            <a:pPr defTabSz="914400"/>
            <a:r>
              <a:rPr lang="en-US" sz="1600" b="1" dirty="0">
                <a:solidFill>
                  <a:prstClr val="black"/>
                </a:solidFill>
                <a:latin typeface="Calibri" panose="020F0502020204030204"/>
              </a:rPr>
              <a:t>Technological Failure 	 </a:t>
            </a:r>
            <a:r>
              <a:rPr lang="en-US" sz="1600" b="1" dirty="0">
                <a:solidFill>
                  <a:prstClr val="black"/>
                </a:solidFill>
                <a:latin typeface="Calibri" panose="020F0502020204030204"/>
                <a:sym typeface="Wingdings" panose="05000000000000000000" pitchFamily="2" charset="2"/>
              </a:rPr>
              <a:t> Plant Failure</a:t>
            </a:r>
            <a:r>
              <a:rPr lang="en-US" sz="1600" b="1" dirty="0">
                <a:solidFill>
                  <a:prstClr val="black"/>
                </a:solidFill>
                <a:latin typeface="Calibri" panose="020F0502020204030204"/>
              </a:rPr>
              <a:t>            </a:t>
            </a:r>
            <a:r>
              <a:rPr lang="en-US" sz="1600" b="1" dirty="0">
                <a:solidFill>
                  <a:prstClr val="black"/>
                </a:solidFill>
                <a:latin typeface="Calibri" panose="020F0502020204030204"/>
                <a:sym typeface="Wingdings" panose="05000000000000000000" pitchFamily="2" charset="2"/>
              </a:rPr>
              <a:t>                 Power Outage ;           Radioactive leakage</a:t>
            </a:r>
            <a:endParaRPr lang="en-US" sz="1600" b="1" dirty="0">
              <a:solidFill>
                <a:prstClr val="black"/>
              </a:solidFill>
              <a:latin typeface="Calibri" panose="020F0502020204030204"/>
            </a:endParaRPr>
          </a:p>
        </p:txBody>
      </p:sp>
      <p:pic>
        <p:nvPicPr>
          <p:cNvPr id="1028" name="Picture 4" descr="Image result for nuclear power plant meltdown graphic">
            <a:extLst>
              <a:ext uri="{FF2B5EF4-FFF2-40B4-BE49-F238E27FC236}">
                <a16:creationId xmlns:a16="http://schemas.microsoft.com/office/drawing/2014/main" id="{33F6335D-BAE2-40CC-94F8-2F649133D29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6035" t="58452" b="7246"/>
          <a:stretch/>
        </p:blipFill>
        <p:spPr bwMode="auto">
          <a:xfrm>
            <a:off x="2205203" y="5154737"/>
            <a:ext cx="1287866" cy="105878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descr="Image result for nuclear power plant meltdown graphic">
            <a:extLst>
              <a:ext uri="{FF2B5EF4-FFF2-40B4-BE49-F238E27FC236}">
                <a16:creationId xmlns:a16="http://schemas.microsoft.com/office/drawing/2014/main" id="{72397599-E67A-4F36-A348-805120625AB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0566" b="55230"/>
          <a:stretch/>
        </p:blipFill>
        <p:spPr bwMode="auto">
          <a:xfrm>
            <a:off x="473545" y="5109971"/>
            <a:ext cx="984752" cy="1153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uclear leak graphic">
            <a:extLst>
              <a:ext uri="{FF2B5EF4-FFF2-40B4-BE49-F238E27FC236}">
                <a16:creationId xmlns:a16="http://schemas.microsoft.com/office/drawing/2014/main" id="{066A9E77-570F-4B3D-AA3F-D29EEDC1734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494" t="7707" r="40620" b="7717"/>
          <a:stretch/>
        </p:blipFill>
        <p:spPr bwMode="auto">
          <a:xfrm>
            <a:off x="7236464" y="4874920"/>
            <a:ext cx="1091801" cy="1377711"/>
          </a:xfrm>
          <a:prstGeom prst="rect">
            <a:avLst/>
          </a:prstGeom>
          <a:noFill/>
          <a:extLst>
            <a:ext uri="{909E8E84-426E-40DD-AFC4-6F175D3DCCD1}">
              <a14:hiddenFill xmlns:a14="http://schemas.microsoft.com/office/drawing/2010/main">
                <a:solidFill>
                  <a:srgbClr val="FFFFFF"/>
                </a:solidFill>
              </a14:hiddenFill>
            </a:ext>
          </a:extLst>
        </p:spPr>
      </p:pic>
      <p:grpSp>
        <p:nvGrpSpPr>
          <p:cNvPr id="142" name="Group 141">
            <a:extLst>
              <a:ext uri="{FF2B5EF4-FFF2-40B4-BE49-F238E27FC236}">
                <a16:creationId xmlns:a16="http://schemas.microsoft.com/office/drawing/2014/main" id="{759196B0-6EE7-4EC7-97BA-ECC48FB815E9}"/>
              </a:ext>
            </a:extLst>
          </p:cNvPr>
          <p:cNvGrpSpPr/>
          <p:nvPr/>
        </p:nvGrpSpPr>
        <p:grpSpPr>
          <a:xfrm>
            <a:off x="2344742" y="3201093"/>
            <a:ext cx="1319067" cy="1001518"/>
            <a:chOff x="5277802" y="1041807"/>
            <a:chExt cx="3866198" cy="3408599"/>
          </a:xfrm>
        </p:grpSpPr>
        <p:pic>
          <p:nvPicPr>
            <p:cNvPr id="143" name="Graphic 142" descr="Truck">
              <a:extLst>
                <a:ext uri="{FF2B5EF4-FFF2-40B4-BE49-F238E27FC236}">
                  <a16:creationId xmlns:a16="http://schemas.microsoft.com/office/drawing/2014/main" id="{05FF38C5-9664-4262-9B3B-2CBE476BCE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7802" y="2112971"/>
              <a:ext cx="2337435" cy="2337435"/>
            </a:xfrm>
            <a:prstGeom prst="rect">
              <a:avLst/>
            </a:prstGeom>
          </p:spPr>
        </p:pic>
        <p:cxnSp>
          <p:nvCxnSpPr>
            <p:cNvPr id="144" name="Straight Connector 143">
              <a:extLst>
                <a:ext uri="{FF2B5EF4-FFF2-40B4-BE49-F238E27FC236}">
                  <a16:creationId xmlns:a16="http://schemas.microsoft.com/office/drawing/2014/main" id="{8552D83D-FDF6-4FDA-A0FC-F892CD2549F6}"/>
                </a:ext>
              </a:extLst>
            </p:cNvPr>
            <p:cNvCxnSpPr>
              <a:cxnSpLocks/>
            </p:cNvCxnSpPr>
            <p:nvPr/>
          </p:nvCxnSpPr>
          <p:spPr>
            <a:xfrm>
              <a:off x="7842408" y="1309224"/>
              <a:ext cx="0" cy="2563178"/>
            </a:xfrm>
            <a:prstGeom prst="line">
              <a:avLst/>
            </a:prstGeom>
            <a:noFill/>
            <a:ln w="177800" cap="flat" cmpd="sng" algn="ctr">
              <a:solidFill>
                <a:srgbClr val="663300"/>
              </a:solidFill>
              <a:prstDash val="solid"/>
            </a:ln>
            <a:effectLst>
              <a:outerShdw blurRad="40000" dist="20000" dir="5400000" rotWithShape="0">
                <a:srgbClr val="000000">
                  <a:alpha val="38000"/>
                </a:srgbClr>
              </a:outerShdw>
            </a:effectLst>
          </p:spPr>
        </p:cxnSp>
        <p:cxnSp>
          <p:nvCxnSpPr>
            <p:cNvPr id="145" name="Straight Connector 144">
              <a:extLst>
                <a:ext uri="{FF2B5EF4-FFF2-40B4-BE49-F238E27FC236}">
                  <a16:creationId xmlns:a16="http://schemas.microsoft.com/office/drawing/2014/main" id="{0413EE0A-E04E-44EA-9920-213BE5200BBC}"/>
                </a:ext>
              </a:extLst>
            </p:cNvPr>
            <p:cNvCxnSpPr>
              <a:cxnSpLocks/>
            </p:cNvCxnSpPr>
            <p:nvPr/>
          </p:nvCxnSpPr>
          <p:spPr>
            <a:xfrm>
              <a:off x="7173753" y="1375494"/>
              <a:ext cx="1237298" cy="0"/>
            </a:xfrm>
            <a:prstGeom prst="line">
              <a:avLst/>
            </a:prstGeom>
            <a:noFill/>
            <a:ln w="76200" cap="flat" cmpd="sng" algn="ctr">
              <a:solidFill>
                <a:srgbClr val="663300"/>
              </a:solidFill>
              <a:prstDash val="solid"/>
            </a:ln>
            <a:effectLst/>
          </p:spPr>
        </p:cxnSp>
        <p:cxnSp>
          <p:nvCxnSpPr>
            <p:cNvPr id="146" name="Straight Connector 145">
              <a:extLst>
                <a:ext uri="{FF2B5EF4-FFF2-40B4-BE49-F238E27FC236}">
                  <a16:creationId xmlns:a16="http://schemas.microsoft.com/office/drawing/2014/main" id="{195F5EE2-5894-47FA-906C-46C203EB01BA}"/>
                </a:ext>
              </a:extLst>
            </p:cNvPr>
            <p:cNvCxnSpPr>
              <a:cxnSpLocks/>
            </p:cNvCxnSpPr>
            <p:nvPr/>
          </p:nvCxnSpPr>
          <p:spPr>
            <a:xfrm>
              <a:off x="7176610" y="1671884"/>
              <a:ext cx="1237298" cy="0"/>
            </a:xfrm>
            <a:prstGeom prst="line">
              <a:avLst/>
            </a:prstGeom>
            <a:noFill/>
            <a:ln w="76200" cap="flat" cmpd="sng" algn="ctr">
              <a:solidFill>
                <a:srgbClr val="663300"/>
              </a:solidFill>
              <a:prstDash val="solid"/>
            </a:ln>
            <a:effectLst/>
          </p:spPr>
        </p:cxnSp>
        <p:cxnSp>
          <p:nvCxnSpPr>
            <p:cNvPr id="147" name="Straight Connector 146">
              <a:extLst>
                <a:ext uri="{FF2B5EF4-FFF2-40B4-BE49-F238E27FC236}">
                  <a16:creationId xmlns:a16="http://schemas.microsoft.com/office/drawing/2014/main" id="{8A124C6A-0E6F-495B-99F5-B8635076FC5A}"/>
                </a:ext>
              </a:extLst>
            </p:cNvPr>
            <p:cNvCxnSpPr/>
            <p:nvPr/>
          </p:nvCxnSpPr>
          <p:spPr>
            <a:xfrm flipV="1">
              <a:off x="7242333" y="1044754"/>
              <a:ext cx="745808" cy="330740"/>
            </a:xfrm>
            <a:prstGeom prst="line">
              <a:avLst/>
            </a:prstGeom>
            <a:noFill/>
            <a:ln w="25400" cap="flat" cmpd="sng" algn="ctr">
              <a:solidFill>
                <a:srgbClr val="002F6C"/>
              </a:solidFill>
              <a:prstDash val="solid"/>
            </a:ln>
            <a:effectLst>
              <a:outerShdw blurRad="40000" dist="20000" dir="5400000" rotWithShape="0">
                <a:srgbClr val="000000">
                  <a:alpha val="38000"/>
                </a:srgbClr>
              </a:outerShdw>
            </a:effectLst>
          </p:spPr>
        </p:cxnSp>
        <p:cxnSp>
          <p:nvCxnSpPr>
            <p:cNvPr id="148" name="Straight Connector 147">
              <a:extLst>
                <a:ext uri="{FF2B5EF4-FFF2-40B4-BE49-F238E27FC236}">
                  <a16:creationId xmlns:a16="http://schemas.microsoft.com/office/drawing/2014/main" id="{D7613FA9-283F-438F-B49A-FB49002484C0}"/>
                </a:ext>
              </a:extLst>
            </p:cNvPr>
            <p:cNvCxnSpPr>
              <a:cxnSpLocks/>
            </p:cNvCxnSpPr>
            <p:nvPr/>
          </p:nvCxnSpPr>
          <p:spPr>
            <a:xfrm flipV="1">
              <a:off x="7173753" y="1062830"/>
              <a:ext cx="1237298" cy="598631"/>
            </a:xfrm>
            <a:prstGeom prst="line">
              <a:avLst/>
            </a:prstGeom>
            <a:noFill/>
            <a:ln w="25400" cap="flat" cmpd="sng" algn="ctr">
              <a:solidFill>
                <a:srgbClr val="002F6C"/>
              </a:solidFill>
              <a:prstDash val="solid"/>
            </a:ln>
            <a:effectLst>
              <a:outerShdw blurRad="40000" dist="20000" dir="5400000" rotWithShape="0">
                <a:srgbClr val="000000">
                  <a:alpha val="38000"/>
                </a:srgbClr>
              </a:outerShdw>
            </a:effectLst>
          </p:spPr>
        </p:cxnSp>
        <p:cxnSp>
          <p:nvCxnSpPr>
            <p:cNvPr id="149" name="Straight Connector 148">
              <a:extLst>
                <a:ext uri="{FF2B5EF4-FFF2-40B4-BE49-F238E27FC236}">
                  <a16:creationId xmlns:a16="http://schemas.microsoft.com/office/drawing/2014/main" id="{BB0B00E0-08FB-46A9-A2A7-8B891C6589F8}"/>
                </a:ext>
              </a:extLst>
            </p:cNvPr>
            <p:cNvCxnSpPr/>
            <p:nvPr/>
          </p:nvCxnSpPr>
          <p:spPr>
            <a:xfrm flipV="1">
              <a:off x="8398192" y="1041807"/>
              <a:ext cx="745808" cy="330740"/>
            </a:xfrm>
            <a:prstGeom prst="line">
              <a:avLst/>
            </a:prstGeom>
            <a:noFill/>
            <a:ln w="25400" cap="flat" cmpd="sng" algn="ctr">
              <a:solidFill>
                <a:srgbClr val="002F6C"/>
              </a:solidFill>
              <a:prstDash val="solid"/>
            </a:ln>
            <a:effectLst>
              <a:outerShdw blurRad="40000" dist="20000" dir="5400000" rotWithShape="0">
                <a:srgbClr val="000000">
                  <a:alpha val="38000"/>
                </a:srgbClr>
              </a:outerShdw>
            </a:effectLst>
          </p:spPr>
        </p:cxnSp>
        <p:cxnSp>
          <p:nvCxnSpPr>
            <p:cNvPr id="150" name="Straight Connector 149">
              <a:extLst>
                <a:ext uri="{FF2B5EF4-FFF2-40B4-BE49-F238E27FC236}">
                  <a16:creationId xmlns:a16="http://schemas.microsoft.com/office/drawing/2014/main" id="{9FDD99C1-6D97-4665-B4F8-6BE2EC254C84}"/>
                </a:ext>
              </a:extLst>
            </p:cNvPr>
            <p:cNvCxnSpPr/>
            <p:nvPr/>
          </p:nvCxnSpPr>
          <p:spPr>
            <a:xfrm flipV="1">
              <a:off x="8328183" y="1309224"/>
              <a:ext cx="745808" cy="330740"/>
            </a:xfrm>
            <a:prstGeom prst="line">
              <a:avLst/>
            </a:prstGeom>
            <a:noFill/>
            <a:ln w="25400" cap="flat" cmpd="sng" algn="ctr">
              <a:solidFill>
                <a:srgbClr val="002F6C"/>
              </a:solidFill>
              <a:prstDash val="solid"/>
            </a:ln>
            <a:effectLst>
              <a:outerShdw blurRad="40000" dist="20000" dir="5400000" rotWithShape="0">
                <a:srgbClr val="000000">
                  <a:alpha val="38000"/>
                </a:srgbClr>
              </a:outerShdw>
            </a:effectLst>
          </p:spPr>
        </p:cxnSp>
        <p:sp>
          <p:nvSpPr>
            <p:cNvPr id="151" name="Explosion: 8 Points 150">
              <a:extLst>
                <a:ext uri="{FF2B5EF4-FFF2-40B4-BE49-F238E27FC236}">
                  <a16:creationId xmlns:a16="http://schemas.microsoft.com/office/drawing/2014/main" id="{CC3F1717-2C2F-4CB1-B261-CDD89CBF3626}"/>
                </a:ext>
              </a:extLst>
            </p:cNvPr>
            <p:cNvSpPr/>
            <p:nvPr/>
          </p:nvSpPr>
          <p:spPr>
            <a:xfrm rot="5160951">
              <a:off x="6814632" y="3104420"/>
              <a:ext cx="1630354" cy="492320"/>
            </a:xfrm>
            <a:prstGeom prst="irregularSeal1">
              <a:avLst/>
            </a:prstGeom>
            <a:gradFill flip="none" rotWithShape="1">
              <a:gsLst>
                <a:gs pos="0">
                  <a:srgbClr val="FF0000"/>
                </a:gs>
                <a:gs pos="100000">
                  <a:srgbClr val="FFC000"/>
                </a:gs>
              </a:gsLst>
              <a:path path="circle">
                <a:fillToRect l="100000" t="100000"/>
              </a:path>
              <a:tileRect r="-100000" b="-100000"/>
            </a:gradFill>
            <a:ln w="9525" cap="flat" cmpd="sng" algn="ctr">
              <a:solidFill>
                <a:srgbClr val="002F6C">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Gill Sans MT"/>
                <a:ea typeface="+mn-ea"/>
                <a:cs typeface="+mn-cs"/>
              </a:endParaRPr>
            </a:p>
          </p:txBody>
        </p:sp>
      </p:grpSp>
      <p:pic>
        <p:nvPicPr>
          <p:cNvPr id="152" name="Graphic 151" descr="Truck">
            <a:extLst>
              <a:ext uri="{FF2B5EF4-FFF2-40B4-BE49-F238E27FC236}">
                <a16:creationId xmlns:a16="http://schemas.microsoft.com/office/drawing/2014/main" id="{6AEC7BE2-633B-4696-9B16-E0CE7B3FCB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168135" y="3454826"/>
            <a:ext cx="422141" cy="686788"/>
          </a:xfrm>
          <a:prstGeom prst="rect">
            <a:avLst/>
          </a:prstGeom>
        </p:spPr>
      </p:pic>
      <p:sp>
        <p:nvSpPr>
          <p:cNvPr id="2" name="TextBox 1">
            <a:extLst>
              <a:ext uri="{FF2B5EF4-FFF2-40B4-BE49-F238E27FC236}">
                <a16:creationId xmlns:a16="http://schemas.microsoft.com/office/drawing/2014/main" id="{6ED5D5C4-C263-421A-8A2C-2C9F913A9EEE}"/>
              </a:ext>
            </a:extLst>
          </p:cNvPr>
          <p:cNvSpPr txBox="1"/>
          <p:nvPr/>
        </p:nvSpPr>
        <p:spPr>
          <a:xfrm>
            <a:off x="113854" y="1181854"/>
            <a:ext cx="353943" cy="1480014"/>
          </a:xfrm>
          <a:prstGeom prst="rect">
            <a:avLst/>
          </a:prstGeom>
          <a:noFill/>
        </p:spPr>
        <p:txBody>
          <a:bodyPr vert="vert270" wrap="square" rtlCol="0">
            <a:spAutoFit/>
          </a:bodyPr>
          <a:lstStyle/>
          <a:p>
            <a:r>
              <a:rPr lang="en-US" sz="1100" i="1" dirty="0"/>
              <a:t>Natural threat</a:t>
            </a:r>
          </a:p>
        </p:txBody>
      </p:sp>
      <p:sp>
        <p:nvSpPr>
          <p:cNvPr id="84" name="TextBox 83">
            <a:extLst>
              <a:ext uri="{FF2B5EF4-FFF2-40B4-BE49-F238E27FC236}">
                <a16:creationId xmlns:a16="http://schemas.microsoft.com/office/drawing/2014/main" id="{703EA2F6-1406-45DF-B964-5EC578FB44F9}"/>
              </a:ext>
            </a:extLst>
          </p:cNvPr>
          <p:cNvSpPr txBox="1"/>
          <p:nvPr/>
        </p:nvSpPr>
        <p:spPr>
          <a:xfrm>
            <a:off x="96486" y="3118724"/>
            <a:ext cx="353943" cy="1480014"/>
          </a:xfrm>
          <a:prstGeom prst="rect">
            <a:avLst/>
          </a:prstGeom>
          <a:noFill/>
        </p:spPr>
        <p:txBody>
          <a:bodyPr vert="vert270" wrap="square" rtlCol="0">
            <a:spAutoFit/>
          </a:bodyPr>
          <a:lstStyle/>
          <a:p>
            <a:r>
              <a:rPr lang="en-US" sz="1100" i="1" dirty="0"/>
              <a:t>Human-caused threat</a:t>
            </a:r>
          </a:p>
        </p:txBody>
      </p:sp>
      <p:sp>
        <p:nvSpPr>
          <p:cNvPr id="85" name="TextBox 84">
            <a:extLst>
              <a:ext uri="{FF2B5EF4-FFF2-40B4-BE49-F238E27FC236}">
                <a16:creationId xmlns:a16="http://schemas.microsoft.com/office/drawing/2014/main" id="{5B26B0C5-518D-4FA5-AB12-AE99E78F47CD}"/>
              </a:ext>
            </a:extLst>
          </p:cNvPr>
          <p:cNvSpPr txBox="1"/>
          <p:nvPr/>
        </p:nvSpPr>
        <p:spPr>
          <a:xfrm>
            <a:off x="119214" y="4961147"/>
            <a:ext cx="353943" cy="1480014"/>
          </a:xfrm>
          <a:prstGeom prst="rect">
            <a:avLst/>
          </a:prstGeom>
          <a:noFill/>
        </p:spPr>
        <p:txBody>
          <a:bodyPr vert="vert270" wrap="square" rtlCol="0">
            <a:spAutoFit/>
          </a:bodyPr>
          <a:lstStyle/>
          <a:p>
            <a:r>
              <a:rPr lang="en-US" sz="1100" i="1" dirty="0"/>
              <a:t>Technological threat</a:t>
            </a:r>
          </a:p>
        </p:txBody>
      </p:sp>
    </p:spTree>
    <p:extLst>
      <p:ext uri="{BB962C8B-B14F-4D97-AF65-F5344CB8AC3E}">
        <p14:creationId xmlns:p14="http://schemas.microsoft.com/office/powerpoint/2010/main" val="1579020878"/>
      </p:ext>
    </p:extLst>
  </p:cSld>
  <p:clrMapOvr>
    <a:masterClrMapping/>
  </p:clrMapOvr>
</p:sld>
</file>

<file path=ppt/theme/theme1.xml><?xml version="1.0" encoding="utf-8"?>
<a:theme xmlns:a="http://schemas.openxmlformats.org/drawingml/2006/main" name="USAID-NREL template">
  <a:themeElements>
    <a:clrScheme name="USAID">
      <a:dk1>
        <a:srgbClr val="000000"/>
      </a:dk1>
      <a:lt1>
        <a:srgbClr val="FFFFFF"/>
      </a:lt1>
      <a:dk2>
        <a:srgbClr val="002F6C"/>
      </a:dk2>
      <a:lt2>
        <a:srgbClr val="8C8985"/>
      </a:lt2>
      <a:accent1>
        <a:srgbClr val="002F6C"/>
      </a:accent1>
      <a:accent2>
        <a:srgbClr val="0067B9"/>
      </a:accent2>
      <a:accent3>
        <a:srgbClr val="A7C6ED"/>
      </a:accent3>
      <a:accent4>
        <a:srgbClr val="651D32"/>
      </a:accent4>
      <a:accent5>
        <a:srgbClr val="CFCDC9"/>
      </a:accent5>
      <a:accent6>
        <a:srgbClr val="0067B9"/>
      </a:accent6>
      <a:hlink>
        <a:srgbClr val="6C6463"/>
      </a:hlink>
      <a:folHlink>
        <a:srgbClr val="CFCD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17A5DC6-C2F3-A144-B20D-C9D17B801AA2}" vid="{E7338EB7-9F14-884A-BB19-AA3E6D5181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USAID-NREL template_v3</Template>
  <TotalTime>335</TotalTime>
  <Words>244</Words>
  <Application>Microsoft Office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Gill Sans MT</vt:lpstr>
      <vt:lpstr>USAID-NREL template</vt:lpstr>
      <vt:lpstr>      Impacts Introduction</vt:lpstr>
      <vt:lpstr>What Are The Impacts of Threats?</vt:lpstr>
      <vt:lpstr>Types of Impacts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dc:title>
  <dc:creator>Marchese, Britton</dc:creator>
  <cp:lastModifiedBy>Elsworth, James</cp:lastModifiedBy>
  <cp:revision>57</cp:revision>
  <cp:lastPrinted>2017-12-01T06:31:43Z</cp:lastPrinted>
  <dcterms:created xsi:type="dcterms:W3CDTF">2018-01-10T16:08:28Z</dcterms:created>
  <dcterms:modified xsi:type="dcterms:W3CDTF">2019-04-02T22:48:23Z</dcterms:modified>
</cp:coreProperties>
</file>